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85" r:id="rId3"/>
    <p:sldId id="263" r:id="rId4"/>
    <p:sldId id="264" r:id="rId5"/>
    <p:sldId id="265" r:id="rId6"/>
    <p:sldId id="258" r:id="rId7"/>
    <p:sldId id="282" r:id="rId8"/>
    <p:sldId id="272" r:id="rId9"/>
    <p:sldId id="273" r:id="rId10"/>
    <p:sldId id="274" r:id="rId11"/>
    <p:sldId id="275" r:id="rId12"/>
    <p:sldId id="276" r:id="rId13"/>
    <p:sldId id="278" r:id="rId14"/>
    <p:sldId id="279" r:id="rId15"/>
    <p:sldId id="261" r:id="rId16"/>
    <p:sldId id="283" r:id="rId17"/>
    <p:sldId id="259" r:id="rId18"/>
    <p:sldId id="260" r:id="rId19"/>
    <p:sldId id="267" r:id="rId20"/>
    <p:sldId id="268" r:id="rId21"/>
    <p:sldId id="277" r:id="rId22"/>
    <p:sldId id="286" r:id="rId23"/>
    <p:sldId id="287" r:id="rId24"/>
    <p:sldId id="288" r:id="rId25"/>
    <p:sldId id="269" r:id="rId26"/>
    <p:sldId id="271" r:id="rId27"/>
    <p:sldId id="262" r:id="rId28"/>
    <p:sldId id="280" r:id="rId29"/>
    <p:sldId id="266" r:id="rId30"/>
    <p:sldId id="284" r:id="rId31"/>
    <p:sldId id="281"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97" d="100"/>
          <a:sy n="97" d="100"/>
        </p:scale>
        <p:origin x="-30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E2D9DA0F-FC44-4409-B589-C69D6016C068}"/>
              </a:ext>
            </a:extLst>
          </p:cNvPr>
          <p:cNvGrpSpPr>
            <a:grpSpLocks/>
          </p:cNvGrpSpPr>
          <p:nvPr/>
        </p:nvGrpSpPr>
        <p:grpSpPr bwMode="auto">
          <a:xfrm>
            <a:off x="-6350" y="20638"/>
            <a:ext cx="9144000" cy="6858000"/>
            <a:chOff x="0" y="0"/>
            <a:chExt cx="5760" cy="4320"/>
          </a:xfrm>
        </p:grpSpPr>
        <p:sp>
          <p:nvSpPr>
            <p:cNvPr id="5123" name="Freeform 3">
              <a:extLst>
                <a:ext uri="{FF2B5EF4-FFF2-40B4-BE49-F238E27FC236}">
                  <a16:creationId xmlns:a16="http://schemas.microsoft.com/office/drawing/2014/main" id="{DB2284D0-D405-427C-9E09-A854B11E1F62}"/>
                </a:ext>
              </a:extLst>
            </p:cNvPr>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4" name="Freeform 4">
              <a:extLst>
                <a:ext uri="{FF2B5EF4-FFF2-40B4-BE49-F238E27FC236}">
                  <a16:creationId xmlns:a16="http://schemas.microsoft.com/office/drawing/2014/main" id="{2F6261AB-0728-495F-9741-DABE5D096C68}"/>
                </a:ext>
              </a:extLst>
            </p:cNvPr>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125" name="Freeform 5">
            <a:extLst>
              <a:ext uri="{FF2B5EF4-FFF2-40B4-BE49-F238E27FC236}">
                <a16:creationId xmlns:a16="http://schemas.microsoft.com/office/drawing/2014/main" id="{CBEC254E-1EA7-4D3F-9063-BE5C2FB5C6EB}"/>
              </a:ext>
            </a:extLst>
          </p:cNvPr>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5126" name="Group 6">
            <a:extLst>
              <a:ext uri="{FF2B5EF4-FFF2-40B4-BE49-F238E27FC236}">
                <a16:creationId xmlns:a16="http://schemas.microsoft.com/office/drawing/2014/main" id="{19012A03-C733-42FD-88E6-9E882924869C}"/>
              </a:ext>
            </a:extLst>
          </p:cNvPr>
          <p:cNvGrpSpPr>
            <a:grpSpLocks/>
          </p:cNvGrpSpPr>
          <p:nvPr/>
        </p:nvGrpSpPr>
        <p:grpSpPr bwMode="auto">
          <a:xfrm>
            <a:off x="-1588" y="6034088"/>
            <a:ext cx="7845426" cy="850900"/>
            <a:chOff x="0" y="3792"/>
            <a:chExt cx="4942" cy="536"/>
          </a:xfrm>
        </p:grpSpPr>
        <p:sp>
          <p:nvSpPr>
            <p:cNvPr id="5127" name="Freeform 7">
              <a:extLst>
                <a:ext uri="{FF2B5EF4-FFF2-40B4-BE49-F238E27FC236}">
                  <a16:creationId xmlns:a16="http://schemas.microsoft.com/office/drawing/2014/main" id="{7177B794-C05D-4B37-A237-D2DB5DFF58AA}"/>
                </a:ext>
              </a:extLst>
            </p:cNvPr>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5128" name="Group 8">
              <a:extLst>
                <a:ext uri="{FF2B5EF4-FFF2-40B4-BE49-F238E27FC236}">
                  <a16:creationId xmlns:a16="http://schemas.microsoft.com/office/drawing/2014/main" id="{5E57EDE6-C3D4-42EC-A44C-B8C6642E1403}"/>
                </a:ext>
              </a:extLst>
            </p:cNvPr>
            <p:cNvGrpSpPr>
              <a:grpSpLocks/>
            </p:cNvGrpSpPr>
            <p:nvPr userDrawn="1"/>
          </p:nvGrpSpPr>
          <p:grpSpPr bwMode="auto">
            <a:xfrm>
              <a:off x="2486" y="3792"/>
              <a:ext cx="2456" cy="536"/>
              <a:chOff x="2486" y="3792"/>
              <a:chExt cx="2456" cy="536"/>
            </a:xfrm>
          </p:grpSpPr>
          <p:sp>
            <p:nvSpPr>
              <p:cNvPr id="5129" name="Freeform 9">
                <a:extLst>
                  <a:ext uri="{FF2B5EF4-FFF2-40B4-BE49-F238E27FC236}">
                    <a16:creationId xmlns:a16="http://schemas.microsoft.com/office/drawing/2014/main" id="{85B9A394-9E1C-48B4-916C-EA17C4472EA3}"/>
                  </a:ext>
                </a:extLst>
              </p:cNvPr>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0" name="Freeform 10">
                <a:extLst>
                  <a:ext uri="{FF2B5EF4-FFF2-40B4-BE49-F238E27FC236}">
                    <a16:creationId xmlns:a16="http://schemas.microsoft.com/office/drawing/2014/main" id="{F5816B9C-9259-4019-A8AB-0076BF305280}"/>
                  </a:ext>
                </a:extLst>
              </p:cNvPr>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1" name="Freeform 11">
                <a:extLst>
                  <a:ext uri="{FF2B5EF4-FFF2-40B4-BE49-F238E27FC236}">
                    <a16:creationId xmlns:a16="http://schemas.microsoft.com/office/drawing/2014/main" id="{FBB49B1A-F891-4BE8-B905-3BFF4302685E}"/>
                  </a:ext>
                </a:extLst>
              </p:cNvPr>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2" name="Freeform 12">
                <a:extLst>
                  <a:ext uri="{FF2B5EF4-FFF2-40B4-BE49-F238E27FC236}">
                    <a16:creationId xmlns:a16="http://schemas.microsoft.com/office/drawing/2014/main" id="{30F1EF66-5B6F-4163-B743-DF827CA79990}"/>
                  </a:ext>
                </a:extLst>
              </p:cNvPr>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3" name="Freeform 13">
                <a:extLst>
                  <a:ext uri="{FF2B5EF4-FFF2-40B4-BE49-F238E27FC236}">
                    <a16:creationId xmlns:a16="http://schemas.microsoft.com/office/drawing/2014/main" id="{0A7BE10F-D736-496C-9194-945F13FDE50E}"/>
                  </a:ext>
                </a:extLst>
              </p:cNvPr>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134" name="Freeform 14">
              <a:extLst>
                <a:ext uri="{FF2B5EF4-FFF2-40B4-BE49-F238E27FC236}">
                  <a16:creationId xmlns:a16="http://schemas.microsoft.com/office/drawing/2014/main" id="{394B6915-1341-496B-8BA5-42C111E48190}"/>
                </a:ext>
              </a:extLst>
            </p:cNvPr>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5135" name="Group 15">
            <a:extLst>
              <a:ext uri="{FF2B5EF4-FFF2-40B4-BE49-F238E27FC236}">
                <a16:creationId xmlns:a16="http://schemas.microsoft.com/office/drawing/2014/main" id="{39BF4AF0-A80A-49F6-ADA2-0145B98CBD31}"/>
              </a:ext>
            </a:extLst>
          </p:cNvPr>
          <p:cNvGrpSpPr>
            <a:grpSpLocks/>
          </p:cNvGrpSpPr>
          <p:nvPr/>
        </p:nvGrpSpPr>
        <p:grpSpPr bwMode="auto">
          <a:xfrm>
            <a:off x="627063" y="6021388"/>
            <a:ext cx="5684837" cy="849312"/>
            <a:chOff x="395" y="3793"/>
            <a:chExt cx="3581" cy="535"/>
          </a:xfrm>
        </p:grpSpPr>
        <p:sp>
          <p:nvSpPr>
            <p:cNvPr id="5136" name="Freeform 16">
              <a:extLst>
                <a:ext uri="{FF2B5EF4-FFF2-40B4-BE49-F238E27FC236}">
                  <a16:creationId xmlns:a16="http://schemas.microsoft.com/office/drawing/2014/main" id="{F9812C9B-22D9-4BDA-AADF-4FD75AD9BE39}"/>
                </a:ext>
              </a:extLst>
            </p:cNvPr>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7" name="Freeform 17">
              <a:extLst>
                <a:ext uri="{FF2B5EF4-FFF2-40B4-BE49-F238E27FC236}">
                  <a16:creationId xmlns:a16="http://schemas.microsoft.com/office/drawing/2014/main" id="{072E67D1-12AE-40D7-934B-94A6DD85D3AE}"/>
                </a:ext>
              </a:extLst>
            </p:cNvPr>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8" name="Freeform 18">
              <a:extLst>
                <a:ext uri="{FF2B5EF4-FFF2-40B4-BE49-F238E27FC236}">
                  <a16:creationId xmlns:a16="http://schemas.microsoft.com/office/drawing/2014/main" id="{2DA59E61-56C6-4C0B-BFBC-2AEDF982725C}"/>
                </a:ext>
              </a:extLst>
            </p:cNvPr>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9" name="Freeform 19">
              <a:extLst>
                <a:ext uri="{FF2B5EF4-FFF2-40B4-BE49-F238E27FC236}">
                  <a16:creationId xmlns:a16="http://schemas.microsoft.com/office/drawing/2014/main" id="{ABA983A7-E1EC-4418-869C-791D0EF14EE4}"/>
                </a:ext>
              </a:extLst>
            </p:cNvPr>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0" name="Freeform 20">
              <a:extLst>
                <a:ext uri="{FF2B5EF4-FFF2-40B4-BE49-F238E27FC236}">
                  <a16:creationId xmlns:a16="http://schemas.microsoft.com/office/drawing/2014/main" id="{8F27936B-35BF-47BA-9039-4AA7D6FEF59B}"/>
                </a:ext>
              </a:extLst>
            </p:cNvPr>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1" name="Freeform 21">
              <a:extLst>
                <a:ext uri="{FF2B5EF4-FFF2-40B4-BE49-F238E27FC236}">
                  <a16:creationId xmlns:a16="http://schemas.microsoft.com/office/drawing/2014/main" id="{5DAB59E8-6E0C-434C-AE57-557C139D1FE2}"/>
                </a:ext>
              </a:extLst>
            </p:cNvPr>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142" name="Rectangle 22">
            <a:extLst>
              <a:ext uri="{FF2B5EF4-FFF2-40B4-BE49-F238E27FC236}">
                <a16:creationId xmlns:a16="http://schemas.microsoft.com/office/drawing/2014/main" id="{C4C382BA-97C5-44F1-AED3-F7BEB533957F}"/>
              </a:ext>
            </a:extLst>
          </p:cNvPr>
          <p:cNvSpPr>
            <a:spLocks noGrp="1" noChangeArrowheads="1"/>
          </p:cNvSpPr>
          <p:nvPr>
            <p:ph type="ctrTitle" sz="quarter"/>
          </p:nvPr>
        </p:nvSpPr>
        <p:spPr>
          <a:xfrm>
            <a:off x="457200" y="1447800"/>
            <a:ext cx="8229600" cy="1736725"/>
          </a:xfrm>
        </p:spPr>
        <p:txBody>
          <a:bodyPr/>
          <a:lstStyle>
            <a:lvl1pPr>
              <a:defRPr sz="5400"/>
            </a:lvl1pPr>
          </a:lstStyle>
          <a:p>
            <a:pPr lvl="0"/>
            <a:r>
              <a:rPr lang="en-US" altLang="en-US" noProof="0"/>
              <a:t>Click to edit Master title style</a:t>
            </a:r>
          </a:p>
        </p:txBody>
      </p:sp>
      <p:sp>
        <p:nvSpPr>
          <p:cNvPr id="5143" name="Rectangle 23">
            <a:extLst>
              <a:ext uri="{FF2B5EF4-FFF2-40B4-BE49-F238E27FC236}">
                <a16:creationId xmlns:a16="http://schemas.microsoft.com/office/drawing/2014/main" id="{CC400567-0867-481B-932F-73CC10387DE3}"/>
              </a:ext>
            </a:extLst>
          </p:cNvPr>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en-US" altLang="en-US" noProof="0"/>
              <a:t>Click to edit Master subtitle style</a:t>
            </a:r>
          </a:p>
        </p:txBody>
      </p:sp>
      <p:sp>
        <p:nvSpPr>
          <p:cNvPr id="5144" name="Rectangle 24">
            <a:extLst>
              <a:ext uri="{FF2B5EF4-FFF2-40B4-BE49-F238E27FC236}">
                <a16:creationId xmlns:a16="http://schemas.microsoft.com/office/drawing/2014/main" id="{ADD0C1AF-1486-431F-A008-606F89172373}"/>
              </a:ext>
            </a:extLst>
          </p:cNvPr>
          <p:cNvSpPr>
            <a:spLocks noGrp="1" noChangeArrowheads="1"/>
          </p:cNvSpPr>
          <p:nvPr>
            <p:ph type="dt" sz="quarter" idx="2"/>
          </p:nvPr>
        </p:nvSpPr>
        <p:spPr/>
        <p:txBody>
          <a:bodyPr/>
          <a:lstStyle>
            <a:lvl1pPr>
              <a:defRPr/>
            </a:lvl1pPr>
          </a:lstStyle>
          <a:p>
            <a:endParaRPr lang="en-US" altLang="en-US"/>
          </a:p>
        </p:txBody>
      </p:sp>
      <p:sp>
        <p:nvSpPr>
          <p:cNvPr id="5145" name="Rectangle 25">
            <a:extLst>
              <a:ext uri="{FF2B5EF4-FFF2-40B4-BE49-F238E27FC236}">
                <a16:creationId xmlns:a16="http://schemas.microsoft.com/office/drawing/2014/main" id="{075E9E06-D735-4726-B695-98168114F77F}"/>
              </a:ext>
            </a:extLst>
          </p:cNvPr>
          <p:cNvSpPr>
            <a:spLocks noGrp="1" noChangeArrowheads="1"/>
          </p:cNvSpPr>
          <p:nvPr>
            <p:ph type="sldNum" sz="quarter" idx="4"/>
          </p:nvPr>
        </p:nvSpPr>
        <p:spPr/>
        <p:txBody>
          <a:bodyPr/>
          <a:lstStyle>
            <a:lvl1pPr>
              <a:defRPr/>
            </a:lvl1pPr>
          </a:lstStyle>
          <a:p>
            <a:fld id="{0DB26E81-6999-451E-AF38-7B89B4256F1C}" type="slidenum">
              <a:rPr lang="en-US" altLang="en-US"/>
              <a:pPr/>
              <a:t>‹#›</a:t>
            </a:fld>
            <a:endParaRPr lang="en-US" altLang="en-US"/>
          </a:p>
        </p:txBody>
      </p:sp>
      <p:sp>
        <p:nvSpPr>
          <p:cNvPr id="5146" name="Rectangle 26">
            <a:extLst>
              <a:ext uri="{FF2B5EF4-FFF2-40B4-BE49-F238E27FC236}">
                <a16:creationId xmlns:a16="http://schemas.microsoft.com/office/drawing/2014/main" id="{C6332FC9-FB6A-4E7E-8251-27C484A18047}"/>
              </a:ext>
            </a:extLst>
          </p:cNvPr>
          <p:cNvSpPr>
            <a:spLocks noGrp="1" noChangeArrowheads="1"/>
          </p:cNvSpPr>
          <p:nvPr>
            <p:ph type="ftr" sz="quarter" idx="3"/>
          </p:nvPr>
        </p:nvSpPr>
        <p:spPr/>
        <p:txBody>
          <a:bodyPr/>
          <a:lstStyle>
            <a:lvl1pPr>
              <a:defRPr/>
            </a:lvl1pPr>
          </a:lstStyle>
          <a:p>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F068C-07D6-4F4A-BEBD-874FC9559B6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7DDD83-DD00-4BDE-AD67-AA648EA886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D0EF66-9BC7-44A5-9B9C-3F235354C31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B85AACF-5D00-404E-B82A-2C7AB1FBE318}"/>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9F4EE62-29F6-4A3F-9EF3-BE7D79C906D5}"/>
              </a:ext>
            </a:extLst>
          </p:cNvPr>
          <p:cNvSpPr>
            <a:spLocks noGrp="1"/>
          </p:cNvSpPr>
          <p:nvPr>
            <p:ph type="sldNum" sz="quarter" idx="12"/>
          </p:nvPr>
        </p:nvSpPr>
        <p:spPr/>
        <p:txBody>
          <a:bodyPr/>
          <a:lstStyle>
            <a:lvl1pPr>
              <a:defRPr/>
            </a:lvl1pPr>
          </a:lstStyle>
          <a:p>
            <a:fld id="{374202FF-781D-4200-A2D9-71519E063995}" type="slidenum">
              <a:rPr lang="en-US" altLang="en-US"/>
              <a:pPr/>
              <a:t>‹#›</a:t>
            </a:fld>
            <a:endParaRPr lang="en-US" altLang="en-US"/>
          </a:p>
        </p:txBody>
      </p:sp>
    </p:spTree>
    <p:extLst>
      <p:ext uri="{BB962C8B-B14F-4D97-AF65-F5344CB8AC3E}">
        <p14:creationId xmlns:p14="http://schemas.microsoft.com/office/powerpoint/2010/main" val="3833657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72CD97-EF58-4D36-9354-4C351D762640}"/>
              </a:ext>
            </a:extLst>
          </p:cNvPr>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EA3657-BA5A-4133-8B08-3C5FA3160AD0}"/>
              </a:ext>
            </a:extLst>
          </p:cNvPr>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6DB9C-62D3-4F23-AF68-7B54FCB5FCB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F3227D8-D50B-4A70-9F03-36D3E3D097ED}"/>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D1F91F4-3C5D-44CD-A5B9-770F8B438446}"/>
              </a:ext>
            </a:extLst>
          </p:cNvPr>
          <p:cNvSpPr>
            <a:spLocks noGrp="1"/>
          </p:cNvSpPr>
          <p:nvPr>
            <p:ph type="sldNum" sz="quarter" idx="12"/>
          </p:nvPr>
        </p:nvSpPr>
        <p:spPr/>
        <p:txBody>
          <a:bodyPr/>
          <a:lstStyle>
            <a:lvl1pPr>
              <a:defRPr/>
            </a:lvl1pPr>
          </a:lstStyle>
          <a:p>
            <a:fld id="{64BD25E1-81D3-443F-AB1D-8E5D48001E35}" type="slidenum">
              <a:rPr lang="en-US" altLang="en-US"/>
              <a:pPr/>
              <a:t>‹#›</a:t>
            </a:fld>
            <a:endParaRPr lang="en-US" altLang="en-US"/>
          </a:p>
        </p:txBody>
      </p:sp>
    </p:spTree>
    <p:extLst>
      <p:ext uri="{BB962C8B-B14F-4D97-AF65-F5344CB8AC3E}">
        <p14:creationId xmlns:p14="http://schemas.microsoft.com/office/powerpoint/2010/main" val="49000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0FE84-547F-4ED6-9A84-4C328A9C0D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380ECE-D53C-439E-9EE6-98735FF6DF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6D256D-F586-4F61-B8ED-9EB567F2A3AB}"/>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1C02CB9-B6A3-482C-BDA7-FD0C11DE38A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7EC3C3F-7690-47A9-835F-71D91A90F236}"/>
              </a:ext>
            </a:extLst>
          </p:cNvPr>
          <p:cNvSpPr>
            <a:spLocks noGrp="1"/>
          </p:cNvSpPr>
          <p:nvPr>
            <p:ph type="sldNum" sz="quarter" idx="12"/>
          </p:nvPr>
        </p:nvSpPr>
        <p:spPr/>
        <p:txBody>
          <a:bodyPr/>
          <a:lstStyle>
            <a:lvl1pPr>
              <a:defRPr/>
            </a:lvl1pPr>
          </a:lstStyle>
          <a:p>
            <a:fld id="{F6BD78AA-7863-4FEF-8251-3F00C4049AD1}" type="slidenum">
              <a:rPr lang="en-US" altLang="en-US"/>
              <a:pPr/>
              <a:t>‹#›</a:t>
            </a:fld>
            <a:endParaRPr lang="en-US" altLang="en-US"/>
          </a:p>
        </p:txBody>
      </p:sp>
    </p:spTree>
    <p:extLst>
      <p:ext uri="{BB962C8B-B14F-4D97-AF65-F5344CB8AC3E}">
        <p14:creationId xmlns:p14="http://schemas.microsoft.com/office/powerpoint/2010/main" val="283513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89421-CDE1-43EE-897C-760228FB2D4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B35149-FE28-4111-B336-9BEACB2E87F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05E8E3B1-25F9-43E2-9FB9-3ED29E196FA8}"/>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F4BC929-0A2A-48E9-9436-059B170EA13D}"/>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F58A2D7-0F8D-4578-986E-FA950509B2BF}"/>
              </a:ext>
            </a:extLst>
          </p:cNvPr>
          <p:cNvSpPr>
            <a:spLocks noGrp="1"/>
          </p:cNvSpPr>
          <p:nvPr>
            <p:ph type="sldNum" sz="quarter" idx="12"/>
          </p:nvPr>
        </p:nvSpPr>
        <p:spPr/>
        <p:txBody>
          <a:bodyPr/>
          <a:lstStyle>
            <a:lvl1pPr>
              <a:defRPr/>
            </a:lvl1pPr>
          </a:lstStyle>
          <a:p>
            <a:fld id="{A96E831D-9F16-42BD-A934-CA8B6448DD67}" type="slidenum">
              <a:rPr lang="en-US" altLang="en-US"/>
              <a:pPr/>
              <a:t>‹#›</a:t>
            </a:fld>
            <a:endParaRPr lang="en-US" altLang="en-US"/>
          </a:p>
        </p:txBody>
      </p:sp>
    </p:spTree>
    <p:extLst>
      <p:ext uri="{BB962C8B-B14F-4D97-AF65-F5344CB8AC3E}">
        <p14:creationId xmlns:p14="http://schemas.microsoft.com/office/powerpoint/2010/main" val="4093475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814C2-3DBB-4E5B-B8E3-987E10FAB8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566722-4D27-4BF0-BC6D-6EF022D0CBFD}"/>
              </a:ext>
            </a:extLst>
          </p:cNvPr>
          <p:cNvSpPr>
            <a:spLocks noGrp="1"/>
          </p:cNvSpPr>
          <p:nvPr>
            <p:ph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19EB1F-FD44-4D23-BE5A-9F3314E1F4A4}"/>
              </a:ext>
            </a:extLst>
          </p:cNvPr>
          <p:cNvSpPr>
            <a:spLocks noGrp="1"/>
          </p:cNvSpPr>
          <p:nvPr>
            <p:ph sz="half" idx="2"/>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8832E1-E9F1-4AB1-82D6-6E5C4275D18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8199E17-9D78-4527-8AFC-CCD40871E631}"/>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07EC089-E943-45D4-A74E-57D509A71148}"/>
              </a:ext>
            </a:extLst>
          </p:cNvPr>
          <p:cNvSpPr>
            <a:spLocks noGrp="1"/>
          </p:cNvSpPr>
          <p:nvPr>
            <p:ph type="sldNum" sz="quarter" idx="12"/>
          </p:nvPr>
        </p:nvSpPr>
        <p:spPr/>
        <p:txBody>
          <a:bodyPr/>
          <a:lstStyle>
            <a:lvl1pPr>
              <a:defRPr/>
            </a:lvl1pPr>
          </a:lstStyle>
          <a:p>
            <a:fld id="{3D5853A4-2B7B-42E1-8270-E3D8D7F6D2EE}" type="slidenum">
              <a:rPr lang="en-US" altLang="en-US"/>
              <a:pPr/>
              <a:t>‹#›</a:t>
            </a:fld>
            <a:endParaRPr lang="en-US" altLang="en-US"/>
          </a:p>
        </p:txBody>
      </p:sp>
    </p:spTree>
    <p:extLst>
      <p:ext uri="{BB962C8B-B14F-4D97-AF65-F5344CB8AC3E}">
        <p14:creationId xmlns:p14="http://schemas.microsoft.com/office/powerpoint/2010/main" val="969232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3BF3A-DEF6-4194-B21B-CE5E2847646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674950-8A59-4AAA-97BB-605084E3A57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7ED11E-4A0D-42CE-BF76-7914DF2EA6CE}"/>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B57C97-4276-4FFC-B570-EF436D8B42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966960-5DB7-4EBF-B57B-5AF790F227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FC5B06-43B9-49EE-8E23-C1A1CCFBB422}"/>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B1539B6E-0065-4AF7-B3C0-6FE3F7527C4E}"/>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B3FAF631-0AC1-4E9F-8940-543CCC7314A0}"/>
              </a:ext>
            </a:extLst>
          </p:cNvPr>
          <p:cNvSpPr>
            <a:spLocks noGrp="1"/>
          </p:cNvSpPr>
          <p:nvPr>
            <p:ph type="sldNum" sz="quarter" idx="12"/>
          </p:nvPr>
        </p:nvSpPr>
        <p:spPr/>
        <p:txBody>
          <a:bodyPr/>
          <a:lstStyle>
            <a:lvl1pPr>
              <a:defRPr/>
            </a:lvl1pPr>
          </a:lstStyle>
          <a:p>
            <a:fld id="{3EFEE8E1-64CD-4C63-AC76-47C2013F0DD2}" type="slidenum">
              <a:rPr lang="en-US" altLang="en-US"/>
              <a:pPr/>
              <a:t>‹#›</a:t>
            </a:fld>
            <a:endParaRPr lang="en-US" altLang="en-US"/>
          </a:p>
        </p:txBody>
      </p:sp>
    </p:spTree>
    <p:extLst>
      <p:ext uri="{BB962C8B-B14F-4D97-AF65-F5344CB8AC3E}">
        <p14:creationId xmlns:p14="http://schemas.microsoft.com/office/powerpoint/2010/main" val="3079382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C37E-DD40-43C6-BAAA-31E3F2E719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CD9663-6A89-40F2-BE90-41759BAB71C7}"/>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B2161B4E-B02E-402B-BB81-2533F9EEAF7E}"/>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9FD46A8-18FC-4FE9-85F3-A543FF9320B2}"/>
              </a:ext>
            </a:extLst>
          </p:cNvPr>
          <p:cNvSpPr>
            <a:spLocks noGrp="1"/>
          </p:cNvSpPr>
          <p:nvPr>
            <p:ph type="sldNum" sz="quarter" idx="12"/>
          </p:nvPr>
        </p:nvSpPr>
        <p:spPr/>
        <p:txBody>
          <a:bodyPr/>
          <a:lstStyle>
            <a:lvl1pPr>
              <a:defRPr/>
            </a:lvl1pPr>
          </a:lstStyle>
          <a:p>
            <a:fld id="{D45487B5-3B1F-4741-9BFA-AF1CBE834DBC}" type="slidenum">
              <a:rPr lang="en-US" altLang="en-US"/>
              <a:pPr/>
              <a:t>‹#›</a:t>
            </a:fld>
            <a:endParaRPr lang="en-US" altLang="en-US"/>
          </a:p>
        </p:txBody>
      </p:sp>
    </p:spTree>
    <p:extLst>
      <p:ext uri="{BB962C8B-B14F-4D97-AF65-F5344CB8AC3E}">
        <p14:creationId xmlns:p14="http://schemas.microsoft.com/office/powerpoint/2010/main" val="226100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C68A2-A201-4DCF-BA1D-BD1870414BC8}"/>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42BCD49E-E84B-40E6-AA20-48B5FC6BAC20}"/>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4951C91A-8E64-4910-B4F4-F26D04FE0894}"/>
              </a:ext>
            </a:extLst>
          </p:cNvPr>
          <p:cNvSpPr>
            <a:spLocks noGrp="1"/>
          </p:cNvSpPr>
          <p:nvPr>
            <p:ph type="sldNum" sz="quarter" idx="12"/>
          </p:nvPr>
        </p:nvSpPr>
        <p:spPr/>
        <p:txBody>
          <a:bodyPr/>
          <a:lstStyle>
            <a:lvl1pPr>
              <a:defRPr/>
            </a:lvl1pPr>
          </a:lstStyle>
          <a:p>
            <a:fld id="{EA16E2A7-A168-48EC-93AA-53CFE9E3EF83}" type="slidenum">
              <a:rPr lang="en-US" altLang="en-US"/>
              <a:pPr/>
              <a:t>‹#›</a:t>
            </a:fld>
            <a:endParaRPr lang="en-US" altLang="en-US"/>
          </a:p>
        </p:txBody>
      </p:sp>
    </p:spTree>
    <p:extLst>
      <p:ext uri="{BB962C8B-B14F-4D97-AF65-F5344CB8AC3E}">
        <p14:creationId xmlns:p14="http://schemas.microsoft.com/office/powerpoint/2010/main" val="1210799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46E8A-D931-45FC-AEA9-152D1715AAC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614369-754B-43A8-A8D0-90F7541B0B7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380301-6B70-4ECC-91EB-B21C8D0F7D9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C0B3BB-2319-413D-9918-C6954D8DBCA1}"/>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E1338B7-EB98-4B88-AC7A-954B6AED16F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9732ED3-1A96-4049-B329-C3C77F723183}"/>
              </a:ext>
            </a:extLst>
          </p:cNvPr>
          <p:cNvSpPr>
            <a:spLocks noGrp="1"/>
          </p:cNvSpPr>
          <p:nvPr>
            <p:ph type="sldNum" sz="quarter" idx="12"/>
          </p:nvPr>
        </p:nvSpPr>
        <p:spPr/>
        <p:txBody>
          <a:bodyPr/>
          <a:lstStyle>
            <a:lvl1pPr>
              <a:defRPr/>
            </a:lvl1pPr>
          </a:lstStyle>
          <a:p>
            <a:fld id="{330A5120-02DB-4CBA-BAC8-B5CC732959CB}" type="slidenum">
              <a:rPr lang="en-US" altLang="en-US"/>
              <a:pPr/>
              <a:t>‹#›</a:t>
            </a:fld>
            <a:endParaRPr lang="en-US" altLang="en-US"/>
          </a:p>
        </p:txBody>
      </p:sp>
    </p:spTree>
    <p:extLst>
      <p:ext uri="{BB962C8B-B14F-4D97-AF65-F5344CB8AC3E}">
        <p14:creationId xmlns:p14="http://schemas.microsoft.com/office/powerpoint/2010/main" val="4062743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02D03-6578-48DC-BD17-71943D2A2A5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D994DE-C907-4E5E-AC3C-09EE6EC9FE1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A90F0B-2F90-4B42-9C12-C6B23DB9A6E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53AC59-792E-459D-9D61-F2B14496572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F37AFA4E-BD59-4B9F-818C-D1B907C790B4}"/>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199FDFD1-F46F-4C6E-9922-DCA530D1D1E2}"/>
              </a:ext>
            </a:extLst>
          </p:cNvPr>
          <p:cNvSpPr>
            <a:spLocks noGrp="1"/>
          </p:cNvSpPr>
          <p:nvPr>
            <p:ph type="sldNum" sz="quarter" idx="12"/>
          </p:nvPr>
        </p:nvSpPr>
        <p:spPr/>
        <p:txBody>
          <a:bodyPr/>
          <a:lstStyle>
            <a:lvl1pPr>
              <a:defRPr/>
            </a:lvl1pPr>
          </a:lstStyle>
          <a:p>
            <a:fld id="{4F8AFE29-4539-4E73-8745-21A2B59628F8}" type="slidenum">
              <a:rPr lang="en-US" altLang="en-US"/>
              <a:pPr/>
              <a:t>‹#›</a:t>
            </a:fld>
            <a:endParaRPr lang="en-US" altLang="en-US"/>
          </a:p>
        </p:txBody>
      </p:sp>
    </p:spTree>
    <p:extLst>
      <p:ext uri="{BB962C8B-B14F-4D97-AF65-F5344CB8AC3E}">
        <p14:creationId xmlns:p14="http://schemas.microsoft.com/office/powerpoint/2010/main" val="2138441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4098" name="Group 2">
            <a:extLst>
              <a:ext uri="{FF2B5EF4-FFF2-40B4-BE49-F238E27FC236}">
                <a16:creationId xmlns:a16="http://schemas.microsoft.com/office/drawing/2014/main" id="{0F715A82-DEEB-4E33-883F-E017C34FA54E}"/>
              </a:ext>
            </a:extLst>
          </p:cNvPr>
          <p:cNvGrpSpPr>
            <a:grpSpLocks/>
          </p:cNvGrpSpPr>
          <p:nvPr/>
        </p:nvGrpSpPr>
        <p:grpSpPr bwMode="auto">
          <a:xfrm>
            <a:off x="0" y="0"/>
            <a:ext cx="9144000" cy="6858000"/>
            <a:chOff x="0" y="0"/>
            <a:chExt cx="5760" cy="4320"/>
          </a:xfrm>
        </p:grpSpPr>
        <p:sp>
          <p:nvSpPr>
            <p:cNvPr id="4099" name="Freeform 3">
              <a:extLst>
                <a:ext uri="{FF2B5EF4-FFF2-40B4-BE49-F238E27FC236}">
                  <a16:creationId xmlns:a16="http://schemas.microsoft.com/office/drawing/2014/main" id="{4B8CF7E8-BBA5-4EB9-9F9B-24A74CD496E5}"/>
                </a:ext>
              </a:extLst>
            </p:cNvPr>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 name="Freeform 4">
              <a:extLst>
                <a:ext uri="{FF2B5EF4-FFF2-40B4-BE49-F238E27FC236}">
                  <a16:creationId xmlns:a16="http://schemas.microsoft.com/office/drawing/2014/main" id="{A8413EC8-9F93-41FE-917F-0D58152EA029}"/>
                </a:ext>
              </a:extLst>
            </p:cNvPr>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01" name="Freeform 5">
            <a:extLst>
              <a:ext uri="{FF2B5EF4-FFF2-40B4-BE49-F238E27FC236}">
                <a16:creationId xmlns:a16="http://schemas.microsoft.com/office/drawing/2014/main" id="{E9FD15FD-96B9-45D9-BC56-1EBF0D4C8A41}"/>
              </a:ext>
            </a:extLst>
          </p:cNvPr>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4102" name="Group 6">
            <a:extLst>
              <a:ext uri="{FF2B5EF4-FFF2-40B4-BE49-F238E27FC236}">
                <a16:creationId xmlns:a16="http://schemas.microsoft.com/office/drawing/2014/main" id="{CADFEAB5-180C-446B-8A58-EBDB3BB04513}"/>
              </a:ext>
            </a:extLst>
          </p:cNvPr>
          <p:cNvGrpSpPr>
            <a:grpSpLocks/>
          </p:cNvGrpSpPr>
          <p:nvPr/>
        </p:nvGrpSpPr>
        <p:grpSpPr bwMode="auto">
          <a:xfrm>
            <a:off x="0" y="6019800"/>
            <a:ext cx="7848600" cy="857250"/>
            <a:chOff x="0" y="3792"/>
            <a:chExt cx="4944" cy="540"/>
          </a:xfrm>
        </p:grpSpPr>
        <p:sp>
          <p:nvSpPr>
            <p:cNvPr id="4103" name="Freeform 7">
              <a:extLst>
                <a:ext uri="{FF2B5EF4-FFF2-40B4-BE49-F238E27FC236}">
                  <a16:creationId xmlns:a16="http://schemas.microsoft.com/office/drawing/2014/main" id="{E9F19E0A-7CEB-46F8-BA38-03D6283CC0AC}"/>
                </a:ext>
              </a:extLst>
            </p:cNvPr>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4104" name="Group 8">
              <a:extLst>
                <a:ext uri="{FF2B5EF4-FFF2-40B4-BE49-F238E27FC236}">
                  <a16:creationId xmlns:a16="http://schemas.microsoft.com/office/drawing/2014/main" id="{2DFF3D56-182B-476A-84F5-BDA32D7D9B47}"/>
                </a:ext>
              </a:extLst>
            </p:cNvPr>
            <p:cNvGrpSpPr>
              <a:grpSpLocks/>
            </p:cNvGrpSpPr>
            <p:nvPr userDrawn="1"/>
          </p:nvGrpSpPr>
          <p:grpSpPr bwMode="auto">
            <a:xfrm>
              <a:off x="2486" y="3792"/>
              <a:ext cx="2458" cy="540"/>
              <a:chOff x="2486" y="3792"/>
              <a:chExt cx="2458" cy="540"/>
            </a:xfrm>
          </p:grpSpPr>
          <p:sp>
            <p:nvSpPr>
              <p:cNvPr id="4105" name="Freeform 9">
                <a:extLst>
                  <a:ext uri="{FF2B5EF4-FFF2-40B4-BE49-F238E27FC236}">
                    <a16:creationId xmlns:a16="http://schemas.microsoft.com/office/drawing/2014/main" id="{FF71F7F5-D826-410A-A283-A4BB934A2307}"/>
                  </a:ext>
                </a:extLst>
              </p:cNvPr>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 name="Freeform 10">
                <a:extLst>
                  <a:ext uri="{FF2B5EF4-FFF2-40B4-BE49-F238E27FC236}">
                    <a16:creationId xmlns:a16="http://schemas.microsoft.com/office/drawing/2014/main" id="{21A344C1-B7C6-42C4-81E3-78982C442AAC}"/>
                  </a:ext>
                </a:extLst>
              </p:cNvPr>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7" name="Freeform 11">
                <a:extLst>
                  <a:ext uri="{FF2B5EF4-FFF2-40B4-BE49-F238E27FC236}">
                    <a16:creationId xmlns:a16="http://schemas.microsoft.com/office/drawing/2014/main" id="{4F096CAB-9F61-4BCB-A90B-A341622726F5}"/>
                  </a:ext>
                </a:extLst>
              </p:cNvPr>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8" name="Freeform 12">
                <a:extLst>
                  <a:ext uri="{FF2B5EF4-FFF2-40B4-BE49-F238E27FC236}">
                    <a16:creationId xmlns:a16="http://schemas.microsoft.com/office/drawing/2014/main" id="{3D135780-5FD5-4F56-9AC9-3ECB5367A322}"/>
                  </a:ext>
                </a:extLst>
              </p:cNvPr>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9" name="Freeform 13">
                <a:extLst>
                  <a:ext uri="{FF2B5EF4-FFF2-40B4-BE49-F238E27FC236}">
                    <a16:creationId xmlns:a16="http://schemas.microsoft.com/office/drawing/2014/main" id="{B0F23CDE-51CE-4BED-A1B9-BC1918167F81}"/>
                  </a:ext>
                </a:extLst>
              </p:cNvPr>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10" name="Freeform 14">
              <a:extLst>
                <a:ext uri="{FF2B5EF4-FFF2-40B4-BE49-F238E27FC236}">
                  <a16:creationId xmlns:a16="http://schemas.microsoft.com/office/drawing/2014/main" id="{92D4AB7E-04CD-47E9-9B46-0FD28C1E3525}"/>
                </a:ext>
              </a:extLst>
            </p:cNvPr>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4111" name="Group 15">
            <a:extLst>
              <a:ext uri="{FF2B5EF4-FFF2-40B4-BE49-F238E27FC236}">
                <a16:creationId xmlns:a16="http://schemas.microsoft.com/office/drawing/2014/main" id="{3421AED3-D015-48BA-86D9-46067CF0C871}"/>
              </a:ext>
            </a:extLst>
          </p:cNvPr>
          <p:cNvGrpSpPr>
            <a:grpSpLocks/>
          </p:cNvGrpSpPr>
          <p:nvPr/>
        </p:nvGrpSpPr>
        <p:grpSpPr bwMode="auto">
          <a:xfrm>
            <a:off x="627063" y="6021388"/>
            <a:ext cx="5684837" cy="849312"/>
            <a:chOff x="395" y="3793"/>
            <a:chExt cx="3581" cy="535"/>
          </a:xfrm>
        </p:grpSpPr>
        <p:sp>
          <p:nvSpPr>
            <p:cNvPr id="4112" name="Freeform 16">
              <a:extLst>
                <a:ext uri="{FF2B5EF4-FFF2-40B4-BE49-F238E27FC236}">
                  <a16:creationId xmlns:a16="http://schemas.microsoft.com/office/drawing/2014/main" id="{4DA88E2B-7277-4F79-8443-073B52FC1327}"/>
                </a:ext>
              </a:extLst>
            </p:cNvPr>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3" name="Freeform 17">
              <a:extLst>
                <a:ext uri="{FF2B5EF4-FFF2-40B4-BE49-F238E27FC236}">
                  <a16:creationId xmlns:a16="http://schemas.microsoft.com/office/drawing/2014/main" id="{D669096A-3B5C-49F3-B93F-7470A87E68FB}"/>
                </a:ext>
              </a:extLst>
            </p:cNvPr>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4" name="Freeform 18">
              <a:extLst>
                <a:ext uri="{FF2B5EF4-FFF2-40B4-BE49-F238E27FC236}">
                  <a16:creationId xmlns:a16="http://schemas.microsoft.com/office/drawing/2014/main" id="{4E69402C-528B-4D33-A61D-C23041BF7FD8}"/>
                </a:ext>
              </a:extLst>
            </p:cNvPr>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5" name="Freeform 19">
              <a:extLst>
                <a:ext uri="{FF2B5EF4-FFF2-40B4-BE49-F238E27FC236}">
                  <a16:creationId xmlns:a16="http://schemas.microsoft.com/office/drawing/2014/main" id="{3C48144C-B1B3-4F31-88A2-A097CC8B2191}"/>
                </a:ext>
              </a:extLst>
            </p:cNvPr>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6" name="Freeform 20">
              <a:extLst>
                <a:ext uri="{FF2B5EF4-FFF2-40B4-BE49-F238E27FC236}">
                  <a16:creationId xmlns:a16="http://schemas.microsoft.com/office/drawing/2014/main" id="{B4BFA251-01B5-41E3-8979-45B56F4A839D}"/>
                </a:ext>
              </a:extLst>
            </p:cNvPr>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7" name="Freeform 21">
              <a:extLst>
                <a:ext uri="{FF2B5EF4-FFF2-40B4-BE49-F238E27FC236}">
                  <a16:creationId xmlns:a16="http://schemas.microsoft.com/office/drawing/2014/main" id="{A11B0D18-F618-44ED-944B-C18A5B7F2512}"/>
                </a:ext>
              </a:extLst>
            </p:cNvPr>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18" name="Rectangle 22">
            <a:extLst>
              <a:ext uri="{FF2B5EF4-FFF2-40B4-BE49-F238E27FC236}">
                <a16:creationId xmlns:a16="http://schemas.microsoft.com/office/drawing/2014/main" id="{3A354191-28DE-46A5-855C-39C213BDEFF0}"/>
              </a:ext>
            </a:extLst>
          </p:cNvPr>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119" name="Rectangle 23">
            <a:extLst>
              <a:ext uri="{FF2B5EF4-FFF2-40B4-BE49-F238E27FC236}">
                <a16:creationId xmlns:a16="http://schemas.microsoft.com/office/drawing/2014/main" id="{229EE2AF-5E54-4B70-9434-5AC3E43F9F36}"/>
              </a:ext>
            </a:extLst>
          </p:cNvPr>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20" name="Rectangle 24">
            <a:extLst>
              <a:ext uri="{FF2B5EF4-FFF2-40B4-BE49-F238E27FC236}">
                <a16:creationId xmlns:a16="http://schemas.microsoft.com/office/drawing/2014/main" id="{A2BA4E6B-44DA-40CA-8087-0AA2D72320E1}"/>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ltLang="en-US"/>
          </a:p>
        </p:txBody>
      </p:sp>
      <p:sp>
        <p:nvSpPr>
          <p:cNvPr id="4121" name="Rectangle 25">
            <a:extLst>
              <a:ext uri="{FF2B5EF4-FFF2-40B4-BE49-F238E27FC236}">
                <a16:creationId xmlns:a16="http://schemas.microsoft.com/office/drawing/2014/main" id="{9B3CFD6A-90C6-4997-82A6-9C8424833AD6}"/>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ltLang="en-US"/>
          </a:p>
        </p:txBody>
      </p:sp>
      <p:sp>
        <p:nvSpPr>
          <p:cNvPr id="4122" name="Rectangle 26">
            <a:extLst>
              <a:ext uri="{FF2B5EF4-FFF2-40B4-BE49-F238E27FC236}">
                <a16:creationId xmlns:a16="http://schemas.microsoft.com/office/drawing/2014/main" id="{6D409792-B84E-474F-A4B0-81C91642E799}"/>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0978C5F7-62FA-404B-81B4-0154385D7E9D}"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tx2"/>
        </a:buClr>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tx2"/>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016102-E2E3-4A84-817A-F426EE1CE74D}"/>
              </a:ext>
            </a:extLst>
          </p:cNvPr>
          <p:cNvSpPr>
            <a:spLocks noGrp="1" noChangeArrowheads="1"/>
          </p:cNvSpPr>
          <p:nvPr>
            <p:ph type="ctrTitle"/>
          </p:nvPr>
        </p:nvSpPr>
        <p:spPr>
          <a:xfrm>
            <a:off x="457200" y="1821996"/>
            <a:ext cx="8229600" cy="1736725"/>
          </a:xfrm>
        </p:spPr>
        <p:txBody>
          <a:bodyPr/>
          <a:lstStyle/>
          <a:p>
            <a:r>
              <a:rPr lang="en-US" altLang="en-US">
                <a:solidFill>
                  <a:srgbClr val="FFFF00"/>
                </a:solidFill>
              </a:rPr>
              <a:t>Laws of Thermodynamics</a:t>
            </a:r>
          </a:p>
        </p:txBody>
      </p:sp>
      <p:sp>
        <p:nvSpPr>
          <p:cNvPr id="2" name="Rectangle 2">
            <a:extLst>
              <a:ext uri="{FF2B5EF4-FFF2-40B4-BE49-F238E27FC236}">
                <a16:creationId xmlns:a16="http://schemas.microsoft.com/office/drawing/2014/main" id="{EF2C0791-FDF6-6444-9FCA-AB93F7368C7C}"/>
              </a:ext>
            </a:extLst>
          </p:cNvPr>
          <p:cNvSpPr>
            <a:spLocks noGrp="1" noChangeArrowheads="1"/>
          </p:cNvSpPr>
          <p:nvPr>
            <p:ph type="ctrTitle"/>
          </p:nvPr>
        </p:nvSpPr>
        <p:spPr>
          <a:xfrm>
            <a:off x="457200" y="3913414"/>
            <a:ext cx="8229600" cy="1736725"/>
          </a:xfrm>
        </p:spPr>
        <p:txBody>
          <a:bodyPr/>
          <a:lstStyle/>
          <a:p>
            <a:r>
              <a:rPr lang="en-US" altLang="en-US">
                <a:solidFill>
                  <a:srgbClr val="FFFF00"/>
                </a:solidFill>
              </a:rPr>
              <a:t>Presented by:</a:t>
            </a:r>
            <a:br>
              <a:rPr lang="en-US" altLang="en-US">
                <a:solidFill>
                  <a:srgbClr val="FFFF00"/>
                </a:solidFill>
              </a:rPr>
            </a:br>
            <a:r>
              <a:rPr lang="en-US" altLang="en-US">
                <a:solidFill>
                  <a:srgbClr val="FFFF00"/>
                </a:solidFill>
              </a:rPr>
              <a:t>Asif Ajaz Lone</a:t>
            </a:r>
            <a:br>
              <a:rPr lang="en-US" altLang="en-US">
                <a:solidFill>
                  <a:srgbClr val="FFFF00"/>
                </a:solidFill>
              </a:rPr>
            </a:br>
            <a:r>
              <a:rPr lang="en-US" altLang="en-US">
                <a:solidFill>
                  <a:srgbClr val="FFFF00"/>
                </a:solidFill>
              </a:rPr>
              <a:t>Asst. Professor of Physics</a:t>
            </a:r>
          </a:p>
        </p:txBody>
      </p:sp>
      <p:sp>
        <p:nvSpPr>
          <p:cNvPr id="4" name="Rectangle 2">
            <a:extLst>
              <a:ext uri="{FF2B5EF4-FFF2-40B4-BE49-F238E27FC236}">
                <a16:creationId xmlns:a16="http://schemas.microsoft.com/office/drawing/2014/main" id="{66574F7D-D96C-3344-B72B-C6C1E12897F9}"/>
              </a:ext>
            </a:extLst>
          </p:cNvPr>
          <p:cNvSpPr>
            <a:spLocks noGrp="1" noChangeArrowheads="1"/>
          </p:cNvSpPr>
          <p:nvPr>
            <p:ph type="ctrTitle"/>
          </p:nvPr>
        </p:nvSpPr>
        <p:spPr>
          <a:xfrm>
            <a:off x="457200" y="85271"/>
            <a:ext cx="8229600" cy="1736725"/>
          </a:xfrm>
        </p:spPr>
        <p:txBody>
          <a:bodyPr/>
          <a:lstStyle/>
          <a:p>
            <a:r>
              <a:rPr lang="en-US" altLang="en-US">
                <a:solidFill>
                  <a:srgbClr val="FFFF00"/>
                </a:solidFill>
              </a:rPr>
              <a:t>Dept. Of Physics</a:t>
            </a:r>
            <a:br>
              <a:rPr lang="en-US" altLang="en-US">
                <a:solidFill>
                  <a:srgbClr val="FFFF00"/>
                </a:solidFill>
              </a:rPr>
            </a:br>
            <a:r>
              <a:rPr lang="en-US" altLang="en-US">
                <a:solidFill>
                  <a:srgbClr val="FFFF00"/>
                </a:solidFill>
              </a:rPr>
              <a:t>GDC Rajouri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8251461-F1F9-4424-8825-1BCC93691701}"/>
              </a:ext>
            </a:extLst>
          </p:cNvPr>
          <p:cNvSpPr>
            <a:spLocks noGrp="1" noChangeArrowheads="1"/>
          </p:cNvSpPr>
          <p:nvPr>
            <p:ph type="title"/>
          </p:nvPr>
        </p:nvSpPr>
        <p:spPr/>
        <p:txBody>
          <a:bodyPr/>
          <a:lstStyle/>
          <a:p>
            <a:r>
              <a:rPr lang="en-US" altLang="en-US">
                <a:solidFill>
                  <a:srgbClr val="FFFF00"/>
                </a:solidFill>
              </a:rPr>
              <a:t>1.1.2 Isothermal Process</a:t>
            </a:r>
          </a:p>
        </p:txBody>
      </p:sp>
      <p:sp>
        <p:nvSpPr>
          <p:cNvPr id="27651" name="Rectangle 3">
            <a:extLst>
              <a:ext uri="{FF2B5EF4-FFF2-40B4-BE49-F238E27FC236}">
                <a16:creationId xmlns:a16="http://schemas.microsoft.com/office/drawing/2014/main" id="{F13EC1B3-FD3B-45BF-ACCC-350185C688FE}"/>
              </a:ext>
            </a:extLst>
          </p:cNvPr>
          <p:cNvSpPr>
            <a:spLocks noGrp="1" noChangeArrowheads="1"/>
          </p:cNvSpPr>
          <p:nvPr>
            <p:ph type="body" idx="1"/>
          </p:nvPr>
        </p:nvSpPr>
        <p:spPr/>
        <p:txBody>
          <a:bodyPr/>
          <a:lstStyle/>
          <a:p>
            <a:r>
              <a:rPr lang="en-US" altLang="en-US">
                <a:solidFill>
                  <a:srgbClr val="FFFF00"/>
                </a:solidFill>
              </a:rPr>
              <a:t>An isothermal process is a constant temperature process. Any heat flow into or out of the system must be slow enough to maintain thermal equilibrium</a:t>
            </a:r>
          </a:p>
          <a:p>
            <a:r>
              <a:rPr lang="en-US" altLang="en-US">
                <a:solidFill>
                  <a:srgbClr val="FFFF00"/>
                </a:solidFill>
              </a:rPr>
              <a:t>For ideal gases, if </a:t>
            </a:r>
            <a:r>
              <a:rPr lang="el-GR" altLang="en-US">
                <a:solidFill>
                  <a:srgbClr val="FFFF00"/>
                </a:solidFill>
                <a:cs typeface="Arial" panose="020B0604020202020204" pitchFamily="34" charset="0"/>
              </a:rPr>
              <a:t>Δ</a:t>
            </a:r>
            <a:r>
              <a:rPr lang="en-US" altLang="en-US">
                <a:solidFill>
                  <a:srgbClr val="FFFF00"/>
                </a:solidFill>
                <a:cs typeface="Arial" panose="020B0604020202020204" pitchFamily="34" charset="0"/>
              </a:rPr>
              <a:t>T is zero, </a:t>
            </a:r>
            <a:r>
              <a:rPr lang="el-GR" altLang="en-US">
                <a:solidFill>
                  <a:srgbClr val="FFFF00"/>
                </a:solidFill>
                <a:cs typeface="Arial" panose="020B0604020202020204" pitchFamily="34" charset="0"/>
              </a:rPr>
              <a:t>Δ</a:t>
            </a:r>
            <a:r>
              <a:rPr lang="en-US" altLang="en-US">
                <a:solidFill>
                  <a:srgbClr val="FFFF00"/>
                </a:solidFill>
                <a:cs typeface="Arial" panose="020B0604020202020204" pitchFamily="34" charset="0"/>
              </a:rPr>
              <a:t>U = 0</a:t>
            </a:r>
          </a:p>
          <a:p>
            <a:r>
              <a:rPr lang="en-US" altLang="en-US">
                <a:solidFill>
                  <a:srgbClr val="FFFF00"/>
                </a:solidFill>
                <a:cs typeface="Arial" panose="020B0604020202020204" pitchFamily="34" charset="0"/>
              </a:rPr>
              <a:t>Therefore, Q = W</a:t>
            </a:r>
          </a:p>
          <a:p>
            <a:pPr lvl="1"/>
            <a:r>
              <a:rPr lang="en-US" altLang="en-US">
                <a:solidFill>
                  <a:srgbClr val="FFFF00"/>
                </a:solidFill>
                <a:cs typeface="Arial" panose="020B0604020202020204" pitchFamily="34" charset="0"/>
              </a:rPr>
              <a:t>Any energy entering the system (Q) must leave as work (W)</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E5654903-957C-4732-B7F7-F9449855E8AA}"/>
              </a:ext>
            </a:extLst>
          </p:cNvPr>
          <p:cNvSpPr>
            <a:spLocks noGrp="1" noChangeArrowheads="1"/>
          </p:cNvSpPr>
          <p:nvPr>
            <p:ph type="title"/>
          </p:nvPr>
        </p:nvSpPr>
        <p:spPr/>
        <p:txBody>
          <a:bodyPr/>
          <a:lstStyle/>
          <a:p>
            <a:r>
              <a:rPr lang="en-US" altLang="en-US">
                <a:solidFill>
                  <a:srgbClr val="FFFF00"/>
                </a:solidFill>
              </a:rPr>
              <a:t>1.1.3 Isobaric Process</a:t>
            </a:r>
          </a:p>
        </p:txBody>
      </p:sp>
      <p:sp>
        <p:nvSpPr>
          <p:cNvPr id="28675" name="Rectangle 3">
            <a:extLst>
              <a:ext uri="{FF2B5EF4-FFF2-40B4-BE49-F238E27FC236}">
                <a16:creationId xmlns:a16="http://schemas.microsoft.com/office/drawing/2014/main" id="{BA24734B-C977-4EEE-B134-3DDECEBA05FB}"/>
              </a:ext>
            </a:extLst>
          </p:cNvPr>
          <p:cNvSpPr>
            <a:spLocks noGrp="1" noChangeArrowheads="1"/>
          </p:cNvSpPr>
          <p:nvPr>
            <p:ph type="body" idx="1"/>
          </p:nvPr>
        </p:nvSpPr>
        <p:spPr/>
        <p:txBody>
          <a:bodyPr/>
          <a:lstStyle/>
          <a:p>
            <a:r>
              <a:rPr lang="en-US" altLang="en-US">
                <a:solidFill>
                  <a:srgbClr val="FFFF00"/>
                </a:solidFill>
              </a:rPr>
              <a:t>An isobaric process is a constant pressure process. </a:t>
            </a:r>
            <a:r>
              <a:rPr lang="el-GR" altLang="en-US">
                <a:solidFill>
                  <a:srgbClr val="FFFF00"/>
                </a:solidFill>
                <a:cs typeface="Arial" panose="020B0604020202020204" pitchFamily="34" charset="0"/>
              </a:rPr>
              <a:t>Δ</a:t>
            </a:r>
            <a:r>
              <a:rPr lang="en-US" altLang="en-US">
                <a:solidFill>
                  <a:srgbClr val="FFFF00"/>
                </a:solidFill>
                <a:cs typeface="Arial" panose="020B0604020202020204" pitchFamily="34" charset="0"/>
              </a:rPr>
              <a:t>U, W, and Q are generally non-zero, but calculating the work done by an ideal gas is straightforward</a:t>
            </a:r>
          </a:p>
          <a:p>
            <a:pPr algn="ctr">
              <a:buFontTx/>
              <a:buNone/>
            </a:pPr>
            <a:r>
              <a:rPr lang="en-US" altLang="en-US">
                <a:solidFill>
                  <a:srgbClr val="FFFF00"/>
                </a:solidFill>
                <a:cs typeface="Arial" panose="020B0604020202020204" pitchFamily="34" charset="0"/>
              </a:rPr>
              <a:t>W = P·</a:t>
            </a:r>
            <a:r>
              <a:rPr lang="el-GR" altLang="en-US">
                <a:solidFill>
                  <a:srgbClr val="FFFF00"/>
                </a:solidFill>
                <a:cs typeface="Arial" panose="020B0604020202020204" pitchFamily="34" charset="0"/>
              </a:rPr>
              <a:t>Δ</a:t>
            </a:r>
            <a:r>
              <a:rPr lang="en-US" altLang="en-US">
                <a:solidFill>
                  <a:srgbClr val="FFFF00"/>
                </a:solidFill>
                <a:cs typeface="Arial" panose="020B0604020202020204" pitchFamily="34" charset="0"/>
              </a:rPr>
              <a:t>V</a:t>
            </a:r>
          </a:p>
          <a:p>
            <a:r>
              <a:rPr lang="en-US" altLang="en-US">
                <a:solidFill>
                  <a:srgbClr val="FFFF00"/>
                </a:solidFill>
                <a:cs typeface="Arial" panose="020B0604020202020204" pitchFamily="34" charset="0"/>
              </a:rPr>
              <a:t>Water boiling in a saucepan is an example of an isobar process</a:t>
            </a:r>
          </a:p>
          <a:p>
            <a:pPr algn="ctr">
              <a:buFontTx/>
              <a:buNone/>
            </a:pPr>
            <a:endParaRPr lang="en-US" altLang="en-US">
              <a:solidFill>
                <a:srgbClr val="FFFF00"/>
              </a:solidFill>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E7C7F086-CEC0-4132-A679-57FE9F9CBA33}"/>
              </a:ext>
            </a:extLst>
          </p:cNvPr>
          <p:cNvSpPr>
            <a:spLocks noGrp="1" noChangeArrowheads="1"/>
          </p:cNvSpPr>
          <p:nvPr>
            <p:ph type="title"/>
          </p:nvPr>
        </p:nvSpPr>
        <p:spPr/>
        <p:txBody>
          <a:bodyPr/>
          <a:lstStyle/>
          <a:p>
            <a:r>
              <a:rPr lang="en-US" altLang="en-US">
                <a:solidFill>
                  <a:srgbClr val="FFFF00"/>
                </a:solidFill>
              </a:rPr>
              <a:t>1.1.4 Isochoric Process</a:t>
            </a:r>
          </a:p>
        </p:txBody>
      </p:sp>
      <p:sp>
        <p:nvSpPr>
          <p:cNvPr id="29699" name="Rectangle 3">
            <a:extLst>
              <a:ext uri="{FF2B5EF4-FFF2-40B4-BE49-F238E27FC236}">
                <a16:creationId xmlns:a16="http://schemas.microsoft.com/office/drawing/2014/main" id="{0584A5E7-CDB3-4DB3-8E2C-E6D1E19CE612}"/>
              </a:ext>
            </a:extLst>
          </p:cNvPr>
          <p:cNvSpPr>
            <a:spLocks noGrp="1" noChangeArrowheads="1"/>
          </p:cNvSpPr>
          <p:nvPr>
            <p:ph type="body" idx="1"/>
          </p:nvPr>
        </p:nvSpPr>
        <p:spPr/>
        <p:txBody>
          <a:bodyPr/>
          <a:lstStyle/>
          <a:p>
            <a:r>
              <a:rPr lang="en-US" altLang="en-US">
                <a:solidFill>
                  <a:srgbClr val="FFFF00"/>
                </a:solidFill>
              </a:rPr>
              <a:t>An isochoric process is a constant volume process. When the volume of a system doesn’t change, it will do no work on its surroundings. W = 0</a:t>
            </a:r>
          </a:p>
          <a:p>
            <a:pPr algn="ctr">
              <a:buFontTx/>
              <a:buNone/>
            </a:pPr>
            <a:r>
              <a:rPr lang="el-GR" altLang="en-US">
                <a:solidFill>
                  <a:srgbClr val="FFFF00"/>
                </a:solidFill>
                <a:cs typeface="Arial" panose="020B0604020202020204" pitchFamily="34" charset="0"/>
              </a:rPr>
              <a:t>Δ</a:t>
            </a:r>
            <a:r>
              <a:rPr lang="en-US" altLang="en-US">
                <a:solidFill>
                  <a:srgbClr val="FFFF00"/>
                </a:solidFill>
                <a:cs typeface="Arial" panose="020B0604020202020204" pitchFamily="34" charset="0"/>
              </a:rPr>
              <a:t>U = Q</a:t>
            </a:r>
          </a:p>
          <a:p>
            <a:r>
              <a:rPr lang="en-US" altLang="en-US">
                <a:solidFill>
                  <a:srgbClr val="FFFF00"/>
                </a:solidFill>
                <a:cs typeface="Arial" panose="020B0604020202020204" pitchFamily="34" charset="0"/>
              </a:rPr>
              <a:t>Heating gas in a closed container is an isochoric process</a:t>
            </a:r>
            <a:endParaRPr lang="en-US" altLang="en-US">
              <a:solidFill>
                <a:srgbClr val="FFFF00"/>
              </a:solidFill>
            </a:endParaRPr>
          </a:p>
          <a:p>
            <a:endParaRPr lang="en-US" altLang="en-US">
              <a:solidFill>
                <a:srgbClr val="FFFF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37A10600-06AF-48B2-8C7B-C7367A557058}"/>
              </a:ext>
            </a:extLst>
          </p:cNvPr>
          <p:cNvSpPr>
            <a:spLocks noGrp="1" noChangeArrowheads="1"/>
          </p:cNvSpPr>
          <p:nvPr>
            <p:ph type="title"/>
          </p:nvPr>
        </p:nvSpPr>
        <p:spPr/>
        <p:txBody>
          <a:bodyPr/>
          <a:lstStyle/>
          <a:p>
            <a:r>
              <a:rPr lang="en-US" altLang="en-US">
                <a:solidFill>
                  <a:srgbClr val="FFFF00"/>
                </a:solidFill>
              </a:rPr>
              <a:t>1.2 Heat Capacity</a:t>
            </a:r>
          </a:p>
        </p:txBody>
      </p:sp>
      <p:sp>
        <p:nvSpPr>
          <p:cNvPr id="31747" name="Rectangle 3">
            <a:extLst>
              <a:ext uri="{FF2B5EF4-FFF2-40B4-BE49-F238E27FC236}">
                <a16:creationId xmlns:a16="http://schemas.microsoft.com/office/drawing/2014/main" id="{7C1D01F6-FF88-4CE3-9D6A-9D2267CFF291}"/>
              </a:ext>
            </a:extLst>
          </p:cNvPr>
          <p:cNvSpPr>
            <a:spLocks noGrp="1" noChangeArrowheads="1"/>
          </p:cNvSpPr>
          <p:nvPr>
            <p:ph type="body" idx="1"/>
          </p:nvPr>
        </p:nvSpPr>
        <p:spPr/>
        <p:txBody>
          <a:bodyPr/>
          <a:lstStyle/>
          <a:p>
            <a:r>
              <a:rPr lang="en-US" altLang="en-US">
                <a:solidFill>
                  <a:srgbClr val="FFFF00"/>
                </a:solidFill>
              </a:rPr>
              <a:t>The amount of heat required to raise a certain mass of a material by a certain temperature is called heat capacity</a:t>
            </a:r>
          </a:p>
          <a:p>
            <a:pPr algn="ctr">
              <a:buFontTx/>
              <a:buNone/>
            </a:pPr>
            <a:r>
              <a:rPr lang="en-US" altLang="en-US">
                <a:solidFill>
                  <a:srgbClr val="FFFF00"/>
                </a:solidFill>
              </a:rPr>
              <a:t>Q = mc</a:t>
            </a:r>
            <a:r>
              <a:rPr lang="en-US" altLang="en-US" baseline="-25000">
                <a:solidFill>
                  <a:srgbClr val="FFFF00"/>
                </a:solidFill>
              </a:rPr>
              <a:t>x</a:t>
            </a:r>
            <a:r>
              <a:rPr lang="el-GR" altLang="en-US">
                <a:solidFill>
                  <a:srgbClr val="FFFF00"/>
                </a:solidFill>
                <a:cs typeface="Arial" panose="020B0604020202020204" pitchFamily="34" charset="0"/>
              </a:rPr>
              <a:t>Δ</a:t>
            </a:r>
            <a:r>
              <a:rPr lang="en-US" altLang="en-US">
                <a:solidFill>
                  <a:srgbClr val="FFFF00"/>
                </a:solidFill>
                <a:cs typeface="Arial" panose="020B0604020202020204" pitchFamily="34" charset="0"/>
              </a:rPr>
              <a:t>T</a:t>
            </a:r>
          </a:p>
          <a:p>
            <a:r>
              <a:rPr lang="en-US" altLang="en-US">
                <a:solidFill>
                  <a:srgbClr val="FFFF00"/>
                </a:solidFill>
                <a:cs typeface="Arial" panose="020B0604020202020204" pitchFamily="34" charset="0"/>
              </a:rPr>
              <a:t>The constant c</a:t>
            </a:r>
            <a:r>
              <a:rPr lang="en-US" altLang="en-US" baseline="-25000">
                <a:solidFill>
                  <a:srgbClr val="FFFF00"/>
                </a:solidFill>
                <a:cs typeface="Arial" panose="020B0604020202020204" pitchFamily="34" charset="0"/>
              </a:rPr>
              <a:t>x</a:t>
            </a:r>
            <a:r>
              <a:rPr lang="en-US" altLang="en-US">
                <a:solidFill>
                  <a:srgbClr val="FFFF00"/>
                </a:solidFill>
                <a:cs typeface="Arial" panose="020B0604020202020204" pitchFamily="34" charset="0"/>
              </a:rPr>
              <a:t> is called the specific heat of substance x, (SI units of J/kg·K)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670A0A2-DCBE-411C-8BAA-4CA8475931F2}"/>
              </a:ext>
            </a:extLst>
          </p:cNvPr>
          <p:cNvSpPr>
            <a:spLocks noGrp="1" noChangeArrowheads="1"/>
          </p:cNvSpPr>
          <p:nvPr>
            <p:ph type="title"/>
          </p:nvPr>
        </p:nvSpPr>
        <p:spPr/>
        <p:txBody>
          <a:bodyPr/>
          <a:lstStyle/>
          <a:p>
            <a:r>
              <a:rPr lang="en-US" altLang="en-US" sz="4000">
                <a:solidFill>
                  <a:srgbClr val="FFFF00"/>
                </a:solidFill>
              </a:rPr>
              <a:t>1.2.1 Heat Capacity of Ideal Gas</a:t>
            </a:r>
          </a:p>
        </p:txBody>
      </p:sp>
      <p:sp>
        <p:nvSpPr>
          <p:cNvPr id="34819" name="Rectangle 3">
            <a:extLst>
              <a:ext uri="{FF2B5EF4-FFF2-40B4-BE49-F238E27FC236}">
                <a16:creationId xmlns:a16="http://schemas.microsoft.com/office/drawing/2014/main" id="{AC80119D-FBE3-45B8-99CB-F0C07F1D49DF}"/>
              </a:ext>
            </a:extLst>
          </p:cNvPr>
          <p:cNvSpPr>
            <a:spLocks noGrp="1" noChangeArrowheads="1"/>
          </p:cNvSpPr>
          <p:nvPr>
            <p:ph type="body" idx="1"/>
          </p:nvPr>
        </p:nvSpPr>
        <p:spPr/>
        <p:txBody>
          <a:bodyPr/>
          <a:lstStyle/>
          <a:p>
            <a:r>
              <a:rPr lang="en-US" altLang="en-US">
                <a:solidFill>
                  <a:srgbClr val="FFFF00"/>
                </a:solidFill>
              </a:rPr>
              <a:t>C</a:t>
            </a:r>
            <a:r>
              <a:rPr lang="en-US" altLang="en-US" baseline="-25000">
                <a:solidFill>
                  <a:srgbClr val="FFFF00"/>
                </a:solidFill>
              </a:rPr>
              <a:t>V</a:t>
            </a:r>
            <a:r>
              <a:rPr lang="en-US" altLang="en-US">
                <a:solidFill>
                  <a:srgbClr val="FFFF00"/>
                </a:solidFill>
              </a:rPr>
              <a:t> = heat capacity at constant volume</a:t>
            </a:r>
          </a:p>
          <a:p>
            <a:pPr algn="ctr">
              <a:buFontTx/>
              <a:buNone/>
            </a:pPr>
            <a:r>
              <a:rPr lang="en-US" altLang="en-US">
                <a:solidFill>
                  <a:srgbClr val="FFFF00"/>
                </a:solidFill>
              </a:rPr>
              <a:t>C</a:t>
            </a:r>
            <a:r>
              <a:rPr lang="en-US" altLang="en-US" baseline="-25000">
                <a:solidFill>
                  <a:srgbClr val="FFFF00"/>
                </a:solidFill>
              </a:rPr>
              <a:t>V</a:t>
            </a:r>
            <a:r>
              <a:rPr lang="en-US" altLang="en-US">
                <a:solidFill>
                  <a:srgbClr val="FFFF00"/>
                </a:solidFill>
              </a:rPr>
              <a:t> = 3/2 R</a:t>
            </a:r>
          </a:p>
          <a:p>
            <a:r>
              <a:rPr lang="en-US" altLang="en-US">
                <a:solidFill>
                  <a:srgbClr val="FFFF00"/>
                </a:solidFill>
              </a:rPr>
              <a:t>C</a:t>
            </a:r>
            <a:r>
              <a:rPr lang="en-US" altLang="en-US" baseline="-25000">
                <a:solidFill>
                  <a:srgbClr val="FFFF00"/>
                </a:solidFill>
              </a:rPr>
              <a:t>P</a:t>
            </a:r>
            <a:r>
              <a:rPr lang="en-US" altLang="en-US">
                <a:solidFill>
                  <a:srgbClr val="FFFF00"/>
                </a:solidFill>
              </a:rPr>
              <a:t> = heat capacity at constant pressure</a:t>
            </a:r>
          </a:p>
          <a:p>
            <a:pPr algn="ctr">
              <a:buFontTx/>
              <a:buNone/>
            </a:pPr>
            <a:r>
              <a:rPr lang="en-US" altLang="en-US">
                <a:solidFill>
                  <a:srgbClr val="FFFF00"/>
                </a:solidFill>
              </a:rPr>
              <a:t>C</a:t>
            </a:r>
            <a:r>
              <a:rPr lang="en-US" altLang="en-US" baseline="-25000">
                <a:solidFill>
                  <a:srgbClr val="FFFF00"/>
                </a:solidFill>
              </a:rPr>
              <a:t>P</a:t>
            </a:r>
            <a:r>
              <a:rPr lang="en-US" altLang="en-US">
                <a:solidFill>
                  <a:srgbClr val="FFFF00"/>
                </a:solidFill>
              </a:rPr>
              <a:t> = 5/2 R</a:t>
            </a:r>
          </a:p>
          <a:p>
            <a:r>
              <a:rPr lang="en-US" altLang="en-US">
                <a:solidFill>
                  <a:srgbClr val="FFFF00"/>
                </a:solidFill>
              </a:rPr>
              <a:t>For constant volume</a:t>
            </a:r>
          </a:p>
          <a:p>
            <a:pPr algn="ctr">
              <a:buFontTx/>
              <a:buNone/>
            </a:pPr>
            <a:r>
              <a:rPr lang="en-US" altLang="en-US">
                <a:solidFill>
                  <a:srgbClr val="FFFF00"/>
                </a:solidFill>
                <a:cs typeface="Arial" panose="020B0604020202020204" pitchFamily="34" charset="0"/>
              </a:rPr>
              <a:t>Q = nC</a:t>
            </a:r>
            <a:r>
              <a:rPr lang="en-US" altLang="en-US" baseline="-25000">
                <a:solidFill>
                  <a:srgbClr val="FFFF00"/>
                </a:solidFill>
                <a:cs typeface="Arial" panose="020B0604020202020204" pitchFamily="34" charset="0"/>
              </a:rPr>
              <a:t>V</a:t>
            </a:r>
            <a:r>
              <a:rPr lang="el-GR" altLang="en-US">
                <a:solidFill>
                  <a:srgbClr val="FFFF00"/>
                </a:solidFill>
                <a:cs typeface="Arial" panose="020B0604020202020204" pitchFamily="34" charset="0"/>
              </a:rPr>
              <a:t>Δ</a:t>
            </a:r>
            <a:r>
              <a:rPr lang="en-US" altLang="en-US">
                <a:solidFill>
                  <a:srgbClr val="FFFF00"/>
                </a:solidFill>
                <a:cs typeface="Arial" panose="020B0604020202020204" pitchFamily="34" charset="0"/>
              </a:rPr>
              <a:t>T = </a:t>
            </a:r>
            <a:r>
              <a:rPr lang="el-GR" altLang="en-US">
                <a:solidFill>
                  <a:srgbClr val="FFFF00"/>
                </a:solidFill>
                <a:cs typeface="Arial" panose="020B0604020202020204" pitchFamily="34" charset="0"/>
              </a:rPr>
              <a:t>Δ</a:t>
            </a:r>
            <a:r>
              <a:rPr lang="en-US" altLang="en-US">
                <a:solidFill>
                  <a:srgbClr val="FFFF00"/>
                </a:solidFill>
                <a:cs typeface="Arial" panose="020B0604020202020204" pitchFamily="34" charset="0"/>
              </a:rPr>
              <a:t>U</a:t>
            </a:r>
          </a:p>
          <a:p>
            <a:pPr algn="ctr">
              <a:buFontTx/>
              <a:buNone/>
            </a:pPr>
            <a:endParaRPr lang="en-US" altLang="en-US">
              <a:solidFill>
                <a:srgbClr val="FFFF00"/>
              </a:solidFill>
              <a:cs typeface="Arial" panose="020B0604020202020204" pitchFamily="34" charset="0"/>
            </a:endParaRPr>
          </a:p>
          <a:p>
            <a:r>
              <a:rPr lang="en-US" altLang="en-US" sz="2000">
                <a:solidFill>
                  <a:srgbClr val="FFFF00"/>
                </a:solidFill>
              </a:rPr>
              <a:t>The universal gas constant R = 8.314 J/mol</a:t>
            </a:r>
            <a:r>
              <a:rPr lang="en-US" altLang="en-US" sz="2000">
                <a:solidFill>
                  <a:srgbClr val="FFFF00"/>
                </a:solidFill>
                <a:cs typeface="Arial" panose="020B0604020202020204" pitchFamily="34" charset="0"/>
              </a:rPr>
              <a:t>·</a:t>
            </a:r>
            <a:r>
              <a:rPr lang="en-US" altLang="en-US" sz="2000">
                <a:solidFill>
                  <a:srgbClr val="FFFF00"/>
                </a:solidFill>
              </a:rPr>
              <a:t>K</a:t>
            </a:r>
          </a:p>
          <a:p>
            <a:endParaRPr lang="en-US" altLang="en-US">
              <a:solidFill>
                <a:srgbClr val="FFFF00"/>
              </a:solidFill>
            </a:endParaRPr>
          </a:p>
          <a:p>
            <a:endParaRPr lang="en-US" altLang="en-US">
              <a:solidFill>
                <a:srgbClr val="FFFF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EA75678B-0BC9-4301-ABF7-807A4ED0A123}"/>
              </a:ext>
            </a:extLst>
          </p:cNvPr>
          <p:cNvSpPr>
            <a:spLocks noGrp="1" noChangeArrowheads="1"/>
          </p:cNvSpPr>
          <p:nvPr>
            <p:ph type="title"/>
          </p:nvPr>
        </p:nvSpPr>
        <p:spPr/>
        <p:txBody>
          <a:bodyPr/>
          <a:lstStyle/>
          <a:p>
            <a:r>
              <a:rPr lang="en-US" altLang="en-US" sz="4000">
                <a:solidFill>
                  <a:srgbClr val="FFFF00"/>
                </a:solidFill>
              </a:rPr>
              <a:t>2.0 You can’t break even (2</a:t>
            </a:r>
            <a:r>
              <a:rPr lang="en-US" altLang="en-US" sz="4000" baseline="30000">
                <a:solidFill>
                  <a:srgbClr val="FFFF00"/>
                </a:solidFill>
              </a:rPr>
              <a:t>nd</a:t>
            </a:r>
            <a:r>
              <a:rPr lang="en-US" altLang="en-US" sz="4000">
                <a:solidFill>
                  <a:srgbClr val="FFFF00"/>
                </a:solidFill>
              </a:rPr>
              <a:t> Law)</a:t>
            </a:r>
          </a:p>
        </p:txBody>
      </p:sp>
      <p:sp>
        <p:nvSpPr>
          <p:cNvPr id="11267" name="Rectangle 3">
            <a:extLst>
              <a:ext uri="{FF2B5EF4-FFF2-40B4-BE49-F238E27FC236}">
                <a16:creationId xmlns:a16="http://schemas.microsoft.com/office/drawing/2014/main" id="{80D171E6-2960-461D-BE02-2E0B445D3A87}"/>
              </a:ext>
            </a:extLst>
          </p:cNvPr>
          <p:cNvSpPr>
            <a:spLocks noGrp="1" noChangeArrowheads="1"/>
          </p:cNvSpPr>
          <p:nvPr>
            <p:ph type="body" idx="1"/>
          </p:nvPr>
        </p:nvSpPr>
        <p:spPr>
          <a:xfrm>
            <a:off x="457200" y="1371600"/>
            <a:ext cx="8229600" cy="4495800"/>
          </a:xfrm>
        </p:spPr>
        <p:txBody>
          <a:bodyPr/>
          <a:lstStyle/>
          <a:p>
            <a:r>
              <a:rPr lang="en-US" altLang="en-US">
                <a:solidFill>
                  <a:srgbClr val="FFFF00"/>
                </a:solidFill>
              </a:rPr>
              <a:t>Think about what it means to not “break even”. Every effort you put forth, no matter how efficient you are, will have a tiny bit of waste.</a:t>
            </a:r>
          </a:p>
          <a:p>
            <a:r>
              <a:rPr lang="en-US" altLang="en-US">
                <a:solidFill>
                  <a:srgbClr val="FFFF00"/>
                </a:solidFill>
              </a:rPr>
              <a:t>The 2</a:t>
            </a:r>
            <a:r>
              <a:rPr lang="en-US" altLang="en-US" baseline="30000">
                <a:solidFill>
                  <a:srgbClr val="FFFF00"/>
                </a:solidFill>
              </a:rPr>
              <a:t>nd</a:t>
            </a:r>
            <a:r>
              <a:rPr lang="en-US" altLang="en-US">
                <a:solidFill>
                  <a:srgbClr val="FFFF00"/>
                </a:solidFill>
              </a:rPr>
              <a:t> Law can also be stated that heat flows spontaneously from a hot object to a cold object </a:t>
            </a:r>
            <a:r>
              <a:rPr lang="en-US" altLang="en-US" sz="2000">
                <a:solidFill>
                  <a:srgbClr val="FFFF00"/>
                </a:solidFill>
              </a:rPr>
              <a:t>(spontaneously means without the assistance of external work)</a:t>
            </a:r>
          </a:p>
          <a:p>
            <a:pPr>
              <a:buFontTx/>
              <a:buNone/>
            </a:pPr>
            <a:endParaRPr lang="en-US" altLang="en-US">
              <a:solidFill>
                <a:srgbClr val="FFFF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5" name="Picture 3">
            <a:extLst>
              <a:ext uri="{FF2B5EF4-FFF2-40B4-BE49-F238E27FC236}">
                <a16:creationId xmlns:a16="http://schemas.microsoft.com/office/drawing/2014/main" id="{563F6B2E-5C79-4DC2-ACCE-D1A9C502922D}"/>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381000"/>
            <a:ext cx="8229600" cy="5791200"/>
          </a:xfrm>
        </p:spPr>
      </p:pic>
      <p:sp>
        <p:nvSpPr>
          <p:cNvPr id="38916" name="Text Box 4">
            <a:extLst>
              <a:ext uri="{FF2B5EF4-FFF2-40B4-BE49-F238E27FC236}">
                <a16:creationId xmlns:a16="http://schemas.microsoft.com/office/drawing/2014/main" id="{438B4EA2-20B5-4C19-B1F5-7EBD50ADA5E9}"/>
              </a:ext>
            </a:extLst>
          </p:cNvPr>
          <p:cNvSpPr txBox="1">
            <a:spLocks noChangeArrowheads="1"/>
          </p:cNvSpPr>
          <p:nvPr/>
        </p:nvSpPr>
        <p:spPr bwMode="auto">
          <a:xfrm>
            <a:off x="212725" y="6434138"/>
            <a:ext cx="17653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solidFill>
                  <a:srgbClr val="FF0000"/>
                </a:solidFill>
              </a:rPr>
              <a:t>Slide courtesy of NASA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2BC0C81-F6D1-4B6B-B0EA-F262EBFDC1B6}"/>
              </a:ext>
            </a:extLst>
          </p:cNvPr>
          <p:cNvSpPr>
            <a:spLocks noGrp="1" noChangeArrowheads="1"/>
          </p:cNvSpPr>
          <p:nvPr>
            <p:ph type="title"/>
          </p:nvPr>
        </p:nvSpPr>
        <p:spPr/>
        <p:txBody>
          <a:bodyPr/>
          <a:lstStyle/>
          <a:p>
            <a:r>
              <a:rPr lang="en-US" altLang="en-US">
                <a:solidFill>
                  <a:srgbClr val="FFFF00"/>
                </a:solidFill>
              </a:rPr>
              <a:t>2.1 Concerning the 2</a:t>
            </a:r>
            <a:r>
              <a:rPr lang="en-US" altLang="en-US" baseline="30000">
                <a:solidFill>
                  <a:srgbClr val="FFFF00"/>
                </a:solidFill>
              </a:rPr>
              <a:t>nd</a:t>
            </a:r>
            <a:r>
              <a:rPr lang="en-US" altLang="en-US">
                <a:solidFill>
                  <a:srgbClr val="FFFF00"/>
                </a:solidFill>
              </a:rPr>
              <a:t> Law</a:t>
            </a:r>
          </a:p>
        </p:txBody>
      </p:sp>
      <p:sp>
        <p:nvSpPr>
          <p:cNvPr id="9219" name="Rectangle 3">
            <a:extLst>
              <a:ext uri="{FF2B5EF4-FFF2-40B4-BE49-F238E27FC236}">
                <a16:creationId xmlns:a16="http://schemas.microsoft.com/office/drawing/2014/main" id="{791BAA96-2F72-4353-8F7E-3BEDF5A85792}"/>
              </a:ext>
            </a:extLst>
          </p:cNvPr>
          <p:cNvSpPr>
            <a:spLocks noGrp="1" noChangeArrowheads="1"/>
          </p:cNvSpPr>
          <p:nvPr>
            <p:ph type="body" idx="1"/>
          </p:nvPr>
        </p:nvSpPr>
        <p:spPr/>
        <p:txBody>
          <a:bodyPr/>
          <a:lstStyle/>
          <a:p>
            <a:r>
              <a:rPr lang="en-US" altLang="en-US">
                <a:solidFill>
                  <a:srgbClr val="FFFF00"/>
                </a:solidFill>
              </a:rPr>
              <a:t>The second law of thermodynamics introduces the notion of entropy (S), a measure of system disorder (messiness)</a:t>
            </a:r>
          </a:p>
          <a:p>
            <a:r>
              <a:rPr lang="en-US" altLang="en-US">
                <a:solidFill>
                  <a:srgbClr val="FFFF00"/>
                </a:solidFill>
              </a:rPr>
              <a:t>U is the quantity of a system’s energy, S is  the quality of a system’s energy.</a:t>
            </a:r>
          </a:p>
          <a:p>
            <a:r>
              <a:rPr lang="en-US" altLang="en-US">
                <a:solidFill>
                  <a:srgbClr val="FFFF00"/>
                </a:solidFill>
              </a:rPr>
              <a:t>Another C.P. Snow expression: </a:t>
            </a:r>
          </a:p>
          <a:p>
            <a:pPr lvl="1"/>
            <a:r>
              <a:rPr lang="en-US" altLang="en-US" sz="2000">
                <a:solidFill>
                  <a:srgbClr val="FFFF00"/>
                </a:solidFill>
              </a:rPr>
              <a:t>not knowing the 2</a:t>
            </a:r>
            <a:r>
              <a:rPr lang="en-US" altLang="en-US" sz="2000" baseline="30000">
                <a:solidFill>
                  <a:srgbClr val="FFFF00"/>
                </a:solidFill>
              </a:rPr>
              <a:t>nd</a:t>
            </a:r>
            <a:r>
              <a:rPr lang="en-US" altLang="en-US" sz="2000">
                <a:solidFill>
                  <a:srgbClr val="FFFF00"/>
                </a:solidFill>
              </a:rPr>
              <a:t> law of thermodynamics is the cultural equivalent to never having read Shakespeare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6B53E60-ADE7-45E4-A52D-BA44DC082E4A}"/>
              </a:ext>
            </a:extLst>
          </p:cNvPr>
          <p:cNvSpPr>
            <a:spLocks noGrp="1" noChangeArrowheads="1"/>
          </p:cNvSpPr>
          <p:nvPr>
            <p:ph type="title"/>
          </p:nvPr>
        </p:nvSpPr>
        <p:spPr/>
        <p:txBody>
          <a:bodyPr/>
          <a:lstStyle/>
          <a:p>
            <a:r>
              <a:rPr lang="en-US" altLang="en-US">
                <a:solidFill>
                  <a:srgbClr val="FFFF00"/>
                </a:solidFill>
              </a:rPr>
              <a:t>2.2 Implications of the 2</a:t>
            </a:r>
            <a:r>
              <a:rPr lang="en-US" altLang="en-US" baseline="30000">
                <a:solidFill>
                  <a:srgbClr val="FFFF00"/>
                </a:solidFill>
              </a:rPr>
              <a:t>nd</a:t>
            </a:r>
            <a:r>
              <a:rPr lang="en-US" altLang="en-US">
                <a:solidFill>
                  <a:srgbClr val="FFFF00"/>
                </a:solidFill>
              </a:rPr>
              <a:t> Law</a:t>
            </a:r>
          </a:p>
        </p:txBody>
      </p:sp>
      <p:sp>
        <p:nvSpPr>
          <p:cNvPr id="10243" name="Rectangle 3">
            <a:extLst>
              <a:ext uri="{FF2B5EF4-FFF2-40B4-BE49-F238E27FC236}">
                <a16:creationId xmlns:a16="http://schemas.microsoft.com/office/drawing/2014/main" id="{CADC7AD0-4148-4217-AE41-1FE26DE984B1}"/>
              </a:ext>
            </a:extLst>
          </p:cNvPr>
          <p:cNvSpPr>
            <a:spLocks noGrp="1" noChangeArrowheads="1"/>
          </p:cNvSpPr>
          <p:nvPr>
            <p:ph type="body" idx="1"/>
          </p:nvPr>
        </p:nvSpPr>
        <p:spPr/>
        <p:txBody>
          <a:bodyPr/>
          <a:lstStyle/>
          <a:p>
            <a:r>
              <a:rPr lang="en-US" altLang="en-US">
                <a:solidFill>
                  <a:srgbClr val="FFFF00"/>
                </a:solidFill>
              </a:rPr>
              <a:t>Time marches on</a:t>
            </a:r>
          </a:p>
          <a:p>
            <a:pPr lvl="1"/>
            <a:r>
              <a:rPr lang="en-US" altLang="en-US">
                <a:solidFill>
                  <a:srgbClr val="FFFF00"/>
                </a:solidFill>
              </a:rPr>
              <a:t>If you watch a movie, how do you know that you are seeing events in the order they occurred?</a:t>
            </a:r>
          </a:p>
          <a:p>
            <a:pPr lvl="1"/>
            <a:r>
              <a:rPr lang="en-US" altLang="en-US">
                <a:solidFill>
                  <a:srgbClr val="FFFF00"/>
                </a:solidFill>
              </a:rPr>
              <a:t>If I drop a raw egg on the floor, it becomes extremely “disordered” (greater Entropy) – playing the movie in reverse would show pieces coming together to form a whole egg (decreasing Entropy) – highly unlikely!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4DE26263-E79D-414F-83C1-913A720EE744}"/>
              </a:ext>
            </a:extLst>
          </p:cNvPr>
          <p:cNvSpPr>
            <a:spLocks noGrp="1" noChangeArrowheads="1"/>
          </p:cNvSpPr>
          <p:nvPr>
            <p:ph type="title"/>
          </p:nvPr>
        </p:nvSpPr>
        <p:spPr/>
        <p:txBody>
          <a:bodyPr/>
          <a:lstStyle/>
          <a:p>
            <a:r>
              <a:rPr lang="en-US" altLang="en-US">
                <a:solidFill>
                  <a:srgbClr val="FFFF00"/>
                </a:solidFill>
              </a:rPr>
              <a:t>2.3 Direction of a Process</a:t>
            </a:r>
          </a:p>
        </p:txBody>
      </p:sp>
      <p:sp>
        <p:nvSpPr>
          <p:cNvPr id="18435" name="Rectangle 3">
            <a:extLst>
              <a:ext uri="{FF2B5EF4-FFF2-40B4-BE49-F238E27FC236}">
                <a16:creationId xmlns:a16="http://schemas.microsoft.com/office/drawing/2014/main" id="{6C190A8F-69D4-4402-82D6-A55AA6CB3C81}"/>
              </a:ext>
            </a:extLst>
          </p:cNvPr>
          <p:cNvSpPr>
            <a:spLocks noGrp="1" noChangeArrowheads="1"/>
          </p:cNvSpPr>
          <p:nvPr>
            <p:ph type="body" idx="1"/>
          </p:nvPr>
        </p:nvSpPr>
        <p:spPr/>
        <p:txBody>
          <a:bodyPr/>
          <a:lstStyle/>
          <a:p>
            <a:r>
              <a:rPr lang="en-US" altLang="en-US">
                <a:solidFill>
                  <a:srgbClr val="FFFF00"/>
                </a:solidFill>
              </a:rPr>
              <a:t>The 2</a:t>
            </a:r>
            <a:r>
              <a:rPr lang="en-US" altLang="en-US" baseline="30000">
                <a:solidFill>
                  <a:srgbClr val="FFFF00"/>
                </a:solidFill>
              </a:rPr>
              <a:t>nd</a:t>
            </a:r>
            <a:r>
              <a:rPr lang="en-US" altLang="en-US">
                <a:solidFill>
                  <a:srgbClr val="FFFF00"/>
                </a:solidFill>
              </a:rPr>
              <a:t> Law helps determine the preferred direction of a process</a:t>
            </a:r>
          </a:p>
          <a:p>
            <a:r>
              <a:rPr lang="en-US" altLang="en-US">
                <a:solidFill>
                  <a:srgbClr val="FFFF00"/>
                </a:solidFill>
              </a:rPr>
              <a:t>A reversible process is one which can change state and then return to the original state</a:t>
            </a:r>
          </a:p>
          <a:p>
            <a:r>
              <a:rPr lang="en-US" altLang="en-US">
                <a:solidFill>
                  <a:srgbClr val="FFFF00"/>
                </a:solidFill>
              </a:rPr>
              <a:t>This is an idealized condition – all real processes are irreversible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A183BB3A-6F3A-4790-90C3-5AE47BEE30CA}"/>
              </a:ext>
            </a:extLst>
          </p:cNvPr>
          <p:cNvSpPr>
            <a:spLocks noGrp="1" noChangeArrowheads="1"/>
          </p:cNvSpPr>
          <p:nvPr>
            <p:ph type="title"/>
          </p:nvPr>
        </p:nvSpPr>
        <p:spPr/>
        <p:txBody>
          <a:bodyPr/>
          <a:lstStyle/>
          <a:p>
            <a:r>
              <a:rPr lang="en-US" altLang="en-US">
                <a:solidFill>
                  <a:srgbClr val="FFFF00"/>
                </a:solidFill>
              </a:rPr>
              <a:t>Thermodynamics</a:t>
            </a:r>
          </a:p>
        </p:txBody>
      </p:sp>
      <p:sp>
        <p:nvSpPr>
          <p:cNvPr id="40963" name="Rectangle 3">
            <a:extLst>
              <a:ext uri="{FF2B5EF4-FFF2-40B4-BE49-F238E27FC236}">
                <a16:creationId xmlns:a16="http://schemas.microsoft.com/office/drawing/2014/main" id="{A9FFCF02-8AFA-43EE-8A7A-CA4B9EFC4ADF}"/>
              </a:ext>
            </a:extLst>
          </p:cNvPr>
          <p:cNvSpPr>
            <a:spLocks noGrp="1" noChangeArrowheads="1"/>
          </p:cNvSpPr>
          <p:nvPr>
            <p:ph type="body" idx="1"/>
          </p:nvPr>
        </p:nvSpPr>
        <p:spPr/>
        <p:txBody>
          <a:bodyPr/>
          <a:lstStyle/>
          <a:p>
            <a:r>
              <a:rPr lang="en-US" altLang="en-US">
                <a:solidFill>
                  <a:srgbClr val="FFFF00"/>
                </a:solidFill>
              </a:rPr>
              <a:t>Thermodynamics is the study of the effects of work, heat, and energy on a system</a:t>
            </a:r>
          </a:p>
          <a:p>
            <a:r>
              <a:rPr lang="en-US" altLang="en-US">
                <a:solidFill>
                  <a:srgbClr val="FFFF00"/>
                </a:solidFill>
              </a:rPr>
              <a:t>Thermodynamics is only concerned with macroscopic (large-scale) changes and observations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3D72711F-478B-4F1D-96FD-2BA4AF93E517}"/>
              </a:ext>
            </a:extLst>
          </p:cNvPr>
          <p:cNvSpPr>
            <a:spLocks noGrp="1" noChangeArrowheads="1"/>
          </p:cNvSpPr>
          <p:nvPr>
            <p:ph type="title"/>
          </p:nvPr>
        </p:nvSpPr>
        <p:spPr/>
        <p:txBody>
          <a:bodyPr/>
          <a:lstStyle/>
          <a:p>
            <a:r>
              <a:rPr lang="en-US" altLang="en-US">
                <a:solidFill>
                  <a:srgbClr val="FFFF00"/>
                </a:solidFill>
              </a:rPr>
              <a:t>2.4 Heat Engine</a:t>
            </a:r>
          </a:p>
        </p:txBody>
      </p:sp>
      <p:sp>
        <p:nvSpPr>
          <p:cNvPr id="19459" name="Rectangle 3">
            <a:extLst>
              <a:ext uri="{FF2B5EF4-FFF2-40B4-BE49-F238E27FC236}">
                <a16:creationId xmlns:a16="http://schemas.microsoft.com/office/drawing/2014/main" id="{58FECA21-3C84-42A7-B99A-3A400BF9A693}"/>
              </a:ext>
            </a:extLst>
          </p:cNvPr>
          <p:cNvSpPr>
            <a:spLocks noGrp="1" noChangeArrowheads="1"/>
          </p:cNvSpPr>
          <p:nvPr>
            <p:ph type="body" idx="1"/>
          </p:nvPr>
        </p:nvSpPr>
        <p:spPr/>
        <p:txBody>
          <a:bodyPr/>
          <a:lstStyle/>
          <a:p>
            <a:r>
              <a:rPr lang="en-US" altLang="en-US">
                <a:solidFill>
                  <a:srgbClr val="FFFF00"/>
                </a:solidFill>
              </a:rPr>
              <a:t>A device which transforms heat into work is called a heat engine</a:t>
            </a:r>
          </a:p>
          <a:p>
            <a:r>
              <a:rPr lang="en-US" altLang="en-US">
                <a:solidFill>
                  <a:srgbClr val="FFFF00"/>
                </a:solidFill>
              </a:rPr>
              <a:t>This happens in a cyclic process</a:t>
            </a:r>
          </a:p>
          <a:p>
            <a:r>
              <a:rPr lang="en-US" altLang="en-US">
                <a:solidFill>
                  <a:srgbClr val="FFFF00"/>
                </a:solidFill>
              </a:rPr>
              <a:t>Heat engines require a hot reservoir to supply energy (Q</a:t>
            </a:r>
            <a:r>
              <a:rPr lang="en-US" altLang="en-US" baseline="-25000">
                <a:solidFill>
                  <a:srgbClr val="FFFF00"/>
                </a:solidFill>
              </a:rPr>
              <a:t>H</a:t>
            </a:r>
            <a:r>
              <a:rPr lang="en-US" altLang="en-US">
                <a:solidFill>
                  <a:srgbClr val="FFFF00"/>
                </a:solidFill>
              </a:rPr>
              <a:t>) and a cold reservoir to take in the excess energy (Q</a:t>
            </a:r>
            <a:r>
              <a:rPr lang="en-US" altLang="en-US" baseline="-25000">
                <a:solidFill>
                  <a:srgbClr val="FFFF00"/>
                </a:solidFill>
              </a:rPr>
              <a:t>C</a:t>
            </a:r>
            <a:r>
              <a:rPr lang="en-US" altLang="en-US">
                <a:solidFill>
                  <a:srgbClr val="FFFF00"/>
                </a:solidFill>
              </a:rPr>
              <a:t>)</a:t>
            </a:r>
          </a:p>
          <a:p>
            <a:pPr lvl="1"/>
            <a:r>
              <a:rPr lang="en-US" altLang="en-US">
                <a:solidFill>
                  <a:srgbClr val="FFFF00"/>
                </a:solidFill>
              </a:rPr>
              <a:t>Q</a:t>
            </a:r>
            <a:r>
              <a:rPr lang="en-US" altLang="en-US" baseline="-25000">
                <a:solidFill>
                  <a:srgbClr val="FFFF00"/>
                </a:solidFill>
              </a:rPr>
              <a:t>H</a:t>
            </a:r>
            <a:r>
              <a:rPr lang="en-US" altLang="en-US">
                <a:solidFill>
                  <a:srgbClr val="FFFF00"/>
                </a:solidFill>
              </a:rPr>
              <a:t> is defined as positive, Q</a:t>
            </a:r>
            <a:r>
              <a:rPr lang="en-US" altLang="en-US" baseline="-25000">
                <a:solidFill>
                  <a:srgbClr val="FFFF00"/>
                </a:solidFill>
              </a:rPr>
              <a:t>C</a:t>
            </a:r>
            <a:r>
              <a:rPr lang="en-US" altLang="en-US">
                <a:solidFill>
                  <a:srgbClr val="FFFF00"/>
                </a:solidFill>
              </a:rPr>
              <a:t> is negative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C0209A2E-EE72-4BE1-B490-90D27E1AB743}"/>
              </a:ext>
            </a:extLst>
          </p:cNvPr>
          <p:cNvSpPr>
            <a:spLocks noGrp="1" noChangeArrowheads="1"/>
          </p:cNvSpPr>
          <p:nvPr>
            <p:ph type="title"/>
          </p:nvPr>
        </p:nvSpPr>
        <p:spPr/>
        <p:txBody>
          <a:bodyPr/>
          <a:lstStyle/>
          <a:p>
            <a:r>
              <a:rPr lang="en-US" altLang="en-US">
                <a:solidFill>
                  <a:srgbClr val="FFFF00"/>
                </a:solidFill>
              </a:rPr>
              <a:t>2.4.1 Cycles</a:t>
            </a:r>
          </a:p>
        </p:txBody>
      </p:sp>
      <p:sp>
        <p:nvSpPr>
          <p:cNvPr id="30723" name="Rectangle 3">
            <a:extLst>
              <a:ext uri="{FF2B5EF4-FFF2-40B4-BE49-F238E27FC236}">
                <a16:creationId xmlns:a16="http://schemas.microsoft.com/office/drawing/2014/main" id="{425949ED-04A4-4B6F-B89A-6E09B809C46D}"/>
              </a:ext>
            </a:extLst>
          </p:cNvPr>
          <p:cNvSpPr>
            <a:spLocks noGrp="1" noChangeArrowheads="1"/>
          </p:cNvSpPr>
          <p:nvPr>
            <p:ph type="body" idx="1"/>
          </p:nvPr>
        </p:nvSpPr>
        <p:spPr/>
        <p:txBody>
          <a:bodyPr/>
          <a:lstStyle/>
          <a:p>
            <a:r>
              <a:rPr lang="en-US" altLang="en-US">
                <a:solidFill>
                  <a:srgbClr val="FFFF00"/>
                </a:solidFill>
              </a:rPr>
              <a:t>It is beyond the scope of this presentation, but here would be a good place to elaborate on:</a:t>
            </a:r>
          </a:p>
          <a:p>
            <a:pPr lvl="1"/>
            <a:r>
              <a:rPr lang="en-US" altLang="en-US">
                <a:solidFill>
                  <a:srgbClr val="FFFF00"/>
                </a:solidFill>
              </a:rPr>
              <a:t>Otto Cycle</a:t>
            </a:r>
          </a:p>
          <a:p>
            <a:pPr lvl="1"/>
            <a:r>
              <a:rPr lang="en-US" altLang="en-US">
                <a:solidFill>
                  <a:srgbClr val="FFFF00"/>
                </a:solidFill>
              </a:rPr>
              <a:t>Diesel Cycle</a:t>
            </a:r>
          </a:p>
          <a:p>
            <a:pPr lvl="1"/>
            <a:r>
              <a:rPr lang="en-US" altLang="en-US">
                <a:solidFill>
                  <a:srgbClr val="FFFF00"/>
                </a:solidFill>
              </a:rPr>
              <a:t>Carnot Cycle</a:t>
            </a:r>
          </a:p>
          <a:p>
            <a:pPr lvl="2"/>
            <a:r>
              <a:rPr lang="en-US" altLang="en-US">
                <a:solidFill>
                  <a:srgbClr val="FFFF00"/>
                </a:solidFill>
              </a:rPr>
              <a:t>Avoid all irreversible processes while adhering to the 2</a:t>
            </a:r>
            <a:r>
              <a:rPr lang="en-US" altLang="en-US" baseline="30000">
                <a:solidFill>
                  <a:srgbClr val="FFFF00"/>
                </a:solidFill>
              </a:rPr>
              <a:t>nd</a:t>
            </a:r>
            <a:r>
              <a:rPr lang="en-US" altLang="en-US">
                <a:solidFill>
                  <a:srgbClr val="FFFF00"/>
                </a:solidFill>
              </a:rPr>
              <a:t> Law (isothermal and adiabatic only)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0399A7A0-E59F-4D45-B513-028726A42D6C}"/>
              </a:ext>
            </a:extLst>
          </p:cNvPr>
          <p:cNvSpPr>
            <a:spLocks noGrp="1" noChangeArrowheads="1"/>
          </p:cNvSpPr>
          <p:nvPr>
            <p:ph type="title"/>
          </p:nvPr>
        </p:nvSpPr>
        <p:spPr/>
        <p:txBody>
          <a:bodyPr/>
          <a:lstStyle/>
          <a:p>
            <a:r>
              <a:rPr lang="en-US" altLang="en-US">
                <a:solidFill>
                  <a:srgbClr val="FFFF00"/>
                </a:solidFill>
              </a:rPr>
              <a:t>2.4.2 The Carnot Cycle</a:t>
            </a:r>
          </a:p>
        </p:txBody>
      </p:sp>
      <p:pic>
        <p:nvPicPr>
          <p:cNvPr id="41989" name="Picture 5">
            <a:extLst>
              <a:ext uri="{FF2B5EF4-FFF2-40B4-BE49-F238E27FC236}">
                <a16:creationId xmlns:a16="http://schemas.microsoft.com/office/drawing/2014/main" id="{2E66906C-6AA8-4111-AC93-522E48489AF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00200" y="1295400"/>
            <a:ext cx="5621338" cy="4495800"/>
          </a:xfrm>
          <a:noFill/>
          <a:ln/>
        </p:spPr>
      </p:pic>
      <p:sp>
        <p:nvSpPr>
          <p:cNvPr id="41991" name="Text Box 7">
            <a:extLst>
              <a:ext uri="{FF2B5EF4-FFF2-40B4-BE49-F238E27FC236}">
                <a16:creationId xmlns:a16="http://schemas.microsoft.com/office/drawing/2014/main" id="{62811D6B-1F10-411E-BB45-4DAEA1CC50D7}"/>
              </a:ext>
            </a:extLst>
          </p:cNvPr>
          <p:cNvSpPr txBox="1">
            <a:spLocks noChangeArrowheads="1"/>
          </p:cNvSpPr>
          <p:nvPr/>
        </p:nvSpPr>
        <p:spPr bwMode="auto">
          <a:xfrm>
            <a:off x="365125" y="6434138"/>
            <a:ext cx="21034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solidFill>
                  <a:srgbClr val="FF0000"/>
                </a:solidFill>
              </a:rPr>
              <a:t>Image from Keta - Wikipedia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D0CA8E4E-9533-4A2B-AE6C-9DFC020F4809}"/>
              </a:ext>
            </a:extLst>
          </p:cNvPr>
          <p:cNvSpPr>
            <a:spLocks noGrp="1" noChangeArrowheads="1"/>
          </p:cNvSpPr>
          <p:nvPr>
            <p:ph type="title"/>
          </p:nvPr>
        </p:nvSpPr>
        <p:spPr/>
        <p:txBody>
          <a:bodyPr/>
          <a:lstStyle/>
          <a:p>
            <a:r>
              <a:rPr lang="en-US" altLang="en-US">
                <a:solidFill>
                  <a:srgbClr val="FFFF00"/>
                </a:solidFill>
              </a:rPr>
              <a:t>2.4.2.1 Carnot explained </a:t>
            </a:r>
          </a:p>
        </p:txBody>
      </p:sp>
      <p:sp>
        <p:nvSpPr>
          <p:cNvPr id="43011" name="Rectangle 3">
            <a:extLst>
              <a:ext uri="{FF2B5EF4-FFF2-40B4-BE49-F238E27FC236}">
                <a16:creationId xmlns:a16="http://schemas.microsoft.com/office/drawing/2014/main" id="{659F90DE-7856-457E-9A7F-350A11959822}"/>
              </a:ext>
            </a:extLst>
          </p:cNvPr>
          <p:cNvSpPr>
            <a:spLocks noGrp="1" noChangeArrowheads="1"/>
          </p:cNvSpPr>
          <p:nvPr>
            <p:ph type="body" idx="1"/>
          </p:nvPr>
        </p:nvSpPr>
        <p:spPr>
          <a:xfrm>
            <a:off x="457200" y="1371600"/>
            <a:ext cx="8229600" cy="4495800"/>
          </a:xfrm>
        </p:spPr>
        <p:txBody>
          <a:bodyPr/>
          <a:lstStyle/>
          <a:p>
            <a:r>
              <a:rPr lang="en-US" altLang="en-US" sz="2800">
                <a:solidFill>
                  <a:srgbClr val="FFFF00"/>
                </a:solidFill>
              </a:rPr>
              <a:t>Curve A (1 </a:t>
            </a:r>
            <a:r>
              <a:rPr lang="en-US" altLang="en-US" sz="2800">
                <a:solidFill>
                  <a:srgbClr val="FFFF00"/>
                </a:solidFill>
                <a:cs typeface="Arial" panose="020B0604020202020204" pitchFamily="34" charset="0"/>
              </a:rPr>
              <a:t>→</a:t>
            </a:r>
            <a:r>
              <a:rPr lang="en-US" altLang="en-US" sz="2800">
                <a:solidFill>
                  <a:srgbClr val="FFFF00"/>
                </a:solidFill>
              </a:rPr>
              <a:t> 2): Isothermal expansion at T</a:t>
            </a:r>
            <a:r>
              <a:rPr lang="en-US" altLang="en-US" sz="2800" baseline="-25000">
                <a:solidFill>
                  <a:srgbClr val="FFFF00"/>
                </a:solidFill>
              </a:rPr>
              <a:t>H</a:t>
            </a:r>
          </a:p>
          <a:p>
            <a:pPr lvl="1"/>
            <a:r>
              <a:rPr lang="en-US" altLang="en-US" sz="2400">
                <a:solidFill>
                  <a:srgbClr val="FFFF00"/>
                </a:solidFill>
              </a:rPr>
              <a:t>Work done </a:t>
            </a:r>
            <a:r>
              <a:rPr lang="en-US" altLang="en-US" sz="2400" i="1">
                <a:solidFill>
                  <a:srgbClr val="FF0000"/>
                </a:solidFill>
              </a:rPr>
              <a:t>by</a:t>
            </a:r>
            <a:r>
              <a:rPr lang="en-US" altLang="en-US" sz="2400">
                <a:solidFill>
                  <a:srgbClr val="FFFF00"/>
                </a:solidFill>
              </a:rPr>
              <a:t> the gas</a:t>
            </a:r>
          </a:p>
          <a:p>
            <a:r>
              <a:rPr lang="en-US" altLang="en-US" sz="2800">
                <a:solidFill>
                  <a:srgbClr val="FFFF00"/>
                </a:solidFill>
              </a:rPr>
              <a:t>Curve B (2 </a:t>
            </a:r>
            <a:r>
              <a:rPr lang="en-US" altLang="en-US" sz="2800">
                <a:solidFill>
                  <a:srgbClr val="FFFF00"/>
                </a:solidFill>
                <a:cs typeface="Arial" panose="020B0604020202020204" pitchFamily="34" charset="0"/>
              </a:rPr>
              <a:t>→</a:t>
            </a:r>
            <a:r>
              <a:rPr lang="en-US" altLang="en-US" sz="2800">
                <a:solidFill>
                  <a:srgbClr val="FFFF00"/>
                </a:solidFill>
              </a:rPr>
              <a:t> 3): Adiabatic expansion</a:t>
            </a:r>
          </a:p>
          <a:p>
            <a:pPr lvl="1"/>
            <a:r>
              <a:rPr lang="en-US" altLang="en-US" sz="2400">
                <a:solidFill>
                  <a:srgbClr val="FFFF00"/>
                </a:solidFill>
              </a:rPr>
              <a:t>Work done </a:t>
            </a:r>
            <a:r>
              <a:rPr lang="en-US" altLang="en-US" sz="2400" i="1">
                <a:solidFill>
                  <a:srgbClr val="FF0000"/>
                </a:solidFill>
              </a:rPr>
              <a:t>by</a:t>
            </a:r>
            <a:r>
              <a:rPr lang="en-US" altLang="en-US" sz="2400">
                <a:solidFill>
                  <a:srgbClr val="FFFF00"/>
                </a:solidFill>
              </a:rPr>
              <a:t> the gas</a:t>
            </a:r>
          </a:p>
          <a:p>
            <a:r>
              <a:rPr lang="en-US" altLang="en-US" sz="2800">
                <a:solidFill>
                  <a:srgbClr val="FFFF00"/>
                </a:solidFill>
              </a:rPr>
              <a:t>Curve C (3 </a:t>
            </a:r>
            <a:r>
              <a:rPr lang="en-US" altLang="en-US" sz="2800">
                <a:solidFill>
                  <a:srgbClr val="FFFF00"/>
                </a:solidFill>
                <a:cs typeface="Arial" panose="020B0604020202020204" pitchFamily="34" charset="0"/>
              </a:rPr>
              <a:t>→</a:t>
            </a:r>
            <a:r>
              <a:rPr lang="en-US" altLang="en-US" sz="2800">
                <a:solidFill>
                  <a:srgbClr val="FFFF00"/>
                </a:solidFill>
              </a:rPr>
              <a:t> 4): Isothermal compression at T</a:t>
            </a:r>
            <a:r>
              <a:rPr lang="en-US" altLang="en-US" sz="2800" baseline="-25000">
                <a:solidFill>
                  <a:srgbClr val="FFFF00"/>
                </a:solidFill>
              </a:rPr>
              <a:t>C</a:t>
            </a:r>
          </a:p>
          <a:p>
            <a:pPr lvl="1"/>
            <a:r>
              <a:rPr lang="en-US" altLang="en-US" sz="2400">
                <a:solidFill>
                  <a:srgbClr val="FFFF00"/>
                </a:solidFill>
              </a:rPr>
              <a:t>Work done </a:t>
            </a:r>
            <a:r>
              <a:rPr lang="en-US" altLang="en-US" sz="2400" i="1">
                <a:solidFill>
                  <a:srgbClr val="FF0000"/>
                </a:solidFill>
              </a:rPr>
              <a:t>on</a:t>
            </a:r>
            <a:r>
              <a:rPr lang="en-US" altLang="en-US" sz="2400">
                <a:solidFill>
                  <a:srgbClr val="FFFF00"/>
                </a:solidFill>
              </a:rPr>
              <a:t> the gas</a:t>
            </a:r>
          </a:p>
          <a:p>
            <a:r>
              <a:rPr lang="en-US" altLang="en-US" sz="2800">
                <a:solidFill>
                  <a:srgbClr val="FFFF00"/>
                </a:solidFill>
              </a:rPr>
              <a:t>Curve D (4 </a:t>
            </a:r>
            <a:r>
              <a:rPr lang="en-US" altLang="en-US" sz="2800">
                <a:solidFill>
                  <a:srgbClr val="FFFF00"/>
                </a:solidFill>
                <a:cs typeface="Arial" panose="020B0604020202020204" pitchFamily="34" charset="0"/>
              </a:rPr>
              <a:t>→</a:t>
            </a:r>
            <a:r>
              <a:rPr lang="en-US" altLang="en-US" sz="2800">
                <a:solidFill>
                  <a:srgbClr val="FFFF00"/>
                </a:solidFill>
              </a:rPr>
              <a:t> 1): Adiabatic compression</a:t>
            </a:r>
          </a:p>
          <a:p>
            <a:pPr lvl="1"/>
            <a:r>
              <a:rPr lang="en-US" altLang="en-US" sz="2400">
                <a:solidFill>
                  <a:srgbClr val="FFFF00"/>
                </a:solidFill>
              </a:rPr>
              <a:t>Work done </a:t>
            </a:r>
            <a:r>
              <a:rPr lang="en-US" altLang="en-US" sz="2400" i="1">
                <a:solidFill>
                  <a:srgbClr val="FF0000"/>
                </a:solidFill>
              </a:rPr>
              <a:t>on</a:t>
            </a:r>
            <a:r>
              <a:rPr lang="en-US" altLang="en-US" sz="2400">
                <a:solidFill>
                  <a:srgbClr val="FFFF00"/>
                </a:solidFill>
              </a:rPr>
              <a:t> the gas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963302D6-6010-4F31-9C34-5ECE5CBA1284}"/>
              </a:ext>
            </a:extLst>
          </p:cNvPr>
          <p:cNvSpPr>
            <a:spLocks noGrp="1" noChangeArrowheads="1"/>
          </p:cNvSpPr>
          <p:nvPr>
            <p:ph type="title"/>
          </p:nvPr>
        </p:nvSpPr>
        <p:spPr/>
        <p:txBody>
          <a:bodyPr/>
          <a:lstStyle/>
          <a:p>
            <a:r>
              <a:rPr lang="en-US" altLang="en-US">
                <a:solidFill>
                  <a:srgbClr val="FFFF00"/>
                </a:solidFill>
              </a:rPr>
              <a:t>2.4.2.2 Area under PV curve </a:t>
            </a:r>
          </a:p>
        </p:txBody>
      </p:sp>
      <p:sp>
        <p:nvSpPr>
          <p:cNvPr id="44035" name="Rectangle 3">
            <a:extLst>
              <a:ext uri="{FF2B5EF4-FFF2-40B4-BE49-F238E27FC236}">
                <a16:creationId xmlns:a16="http://schemas.microsoft.com/office/drawing/2014/main" id="{2C2E056D-6A89-4D17-AA47-AD6FF02145D0}"/>
              </a:ext>
            </a:extLst>
          </p:cNvPr>
          <p:cNvSpPr>
            <a:spLocks noGrp="1" noChangeArrowheads="1"/>
          </p:cNvSpPr>
          <p:nvPr>
            <p:ph type="body" idx="1"/>
          </p:nvPr>
        </p:nvSpPr>
        <p:spPr>
          <a:xfrm>
            <a:off x="457200" y="1371600"/>
            <a:ext cx="8229600" cy="4495800"/>
          </a:xfrm>
        </p:spPr>
        <p:txBody>
          <a:bodyPr/>
          <a:lstStyle/>
          <a:p>
            <a:r>
              <a:rPr lang="en-US" altLang="en-US">
                <a:solidFill>
                  <a:srgbClr val="FFFF00"/>
                </a:solidFill>
              </a:rPr>
              <a:t>The area under the PV curve represents the quantity of work done in a cycle</a:t>
            </a:r>
          </a:p>
          <a:p>
            <a:r>
              <a:rPr lang="en-US" altLang="en-US">
                <a:solidFill>
                  <a:srgbClr val="FFFF00"/>
                </a:solidFill>
              </a:rPr>
              <a:t>When the curve goes right to left, the work is negative</a:t>
            </a:r>
          </a:p>
          <a:p>
            <a:r>
              <a:rPr lang="en-US" altLang="en-US">
                <a:solidFill>
                  <a:srgbClr val="FFFF00"/>
                </a:solidFill>
              </a:rPr>
              <a:t>The area enclosed by the four curves represents the net work done by the engine in one cycle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89FA22E3-2226-4FAD-8225-34DCE5986D6D}"/>
              </a:ext>
            </a:extLst>
          </p:cNvPr>
          <p:cNvSpPr>
            <a:spLocks noGrp="1" noChangeArrowheads="1"/>
          </p:cNvSpPr>
          <p:nvPr>
            <p:ph type="title"/>
          </p:nvPr>
        </p:nvSpPr>
        <p:spPr/>
        <p:txBody>
          <a:bodyPr/>
          <a:lstStyle/>
          <a:p>
            <a:r>
              <a:rPr lang="en-US" altLang="en-US">
                <a:solidFill>
                  <a:srgbClr val="FFFF00"/>
                </a:solidFill>
              </a:rPr>
              <a:t>2.5 Engine Efficiency</a:t>
            </a:r>
          </a:p>
        </p:txBody>
      </p:sp>
      <p:sp>
        <p:nvSpPr>
          <p:cNvPr id="20483" name="Rectangle 3">
            <a:extLst>
              <a:ext uri="{FF2B5EF4-FFF2-40B4-BE49-F238E27FC236}">
                <a16:creationId xmlns:a16="http://schemas.microsoft.com/office/drawing/2014/main" id="{3ECB7BCD-95A9-4D1F-AD92-DB6A8F179020}"/>
              </a:ext>
            </a:extLst>
          </p:cNvPr>
          <p:cNvSpPr>
            <a:spLocks noGrp="1" noChangeArrowheads="1"/>
          </p:cNvSpPr>
          <p:nvPr>
            <p:ph type="body" idx="1"/>
          </p:nvPr>
        </p:nvSpPr>
        <p:spPr>
          <a:xfrm>
            <a:off x="457200" y="1295400"/>
            <a:ext cx="8229600" cy="4495800"/>
          </a:xfrm>
        </p:spPr>
        <p:txBody>
          <a:bodyPr/>
          <a:lstStyle/>
          <a:p>
            <a:pPr>
              <a:lnSpc>
                <a:spcPct val="90000"/>
              </a:lnSpc>
            </a:pPr>
            <a:r>
              <a:rPr lang="en-US" altLang="en-US">
                <a:solidFill>
                  <a:srgbClr val="FFFF00"/>
                </a:solidFill>
              </a:rPr>
              <a:t>The thermal efficiency of a heat engine is</a:t>
            </a:r>
          </a:p>
          <a:p>
            <a:pPr algn="ctr">
              <a:lnSpc>
                <a:spcPct val="90000"/>
              </a:lnSpc>
              <a:buFontTx/>
              <a:buNone/>
            </a:pPr>
            <a:r>
              <a:rPr lang="en-US" altLang="en-US">
                <a:solidFill>
                  <a:srgbClr val="FFFF00"/>
                </a:solidFill>
              </a:rPr>
              <a:t>e = 1 + Q</a:t>
            </a:r>
            <a:r>
              <a:rPr lang="en-US" altLang="en-US" baseline="-25000">
                <a:solidFill>
                  <a:srgbClr val="FFFF00"/>
                </a:solidFill>
              </a:rPr>
              <a:t>C</a:t>
            </a:r>
            <a:r>
              <a:rPr lang="en-US" altLang="en-US">
                <a:solidFill>
                  <a:srgbClr val="FFFF00"/>
                </a:solidFill>
              </a:rPr>
              <a:t>/Q</a:t>
            </a:r>
            <a:r>
              <a:rPr lang="en-US" altLang="en-US" baseline="-25000">
                <a:solidFill>
                  <a:srgbClr val="FFFF00"/>
                </a:solidFill>
              </a:rPr>
              <a:t>H</a:t>
            </a:r>
          </a:p>
          <a:p>
            <a:pPr>
              <a:lnSpc>
                <a:spcPct val="90000"/>
              </a:lnSpc>
            </a:pPr>
            <a:r>
              <a:rPr lang="en-US" altLang="en-US">
                <a:solidFill>
                  <a:srgbClr val="FFFF00"/>
                </a:solidFill>
              </a:rPr>
              <a:t>The “engine” statement of the 2</a:t>
            </a:r>
            <a:r>
              <a:rPr lang="en-US" altLang="en-US" baseline="30000">
                <a:solidFill>
                  <a:srgbClr val="FFFF00"/>
                </a:solidFill>
              </a:rPr>
              <a:t>nd</a:t>
            </a:r>
            <a:r>
              <a:rPr lang="en-US" altLang="en-US">
                <a:solidFill>
                  <a:srgbClr val="FFFF00"/>
                </a:solidFill>
              </a:rPr>
              <a:t> Law:</a:t>
            </a:r>
          </a:p>
          <a:p>
            <a:pPr lvl="1">
              <a:lnSpc>
                <a:spcPct val="90000"/>
              </a:lnSpc>
            </a:pPr>
            <a:r>
              <a:rPr lang="en-US" altLang="en-US">
                <a:solidFill>
                  <a:srgbClr val="FFFF00"/>
                </a:solidFill>
              </a:rPr>
              <a:t>it is impossible for any system to have an efficiency of 100% (e = 1) [</a:t>
            </a:r>
            <a:r>
              <a:rPr lang="en-US" altLang="en-US" sz="2000">
                <a:solidFill>
                  <a:srgbClr val="FFFF00"/>
                </a:solidFill>
              </a:rPr>
              <a:t>Kelvin’s statement</a:t>
            </a:r>
            <a:r>
              <a:rPr lang="en-US" altLang="en-US">
                <a:solidFill>
                  <a:srgbClr val="FFFF00"/>
                </a:solidFill>
              </a:rPr>
              <a:t>]</a:t>
            </a:r>
          </a:p>
          <a:p>
            <a:pPr>
              <a:lnSpc>
                <a:spcPct val="90000"/>
              </a:lnSpc>
            </a:pPr>
            <a:r>
              <a:rPr lang="en-US" altLang="en-US">
                <a:solidFill>
                  <a:srgbClr val="FFFF00"/>
                </a:solidFill>
              </a:rPr>
              <a:t>Another statement of the 2</a:t>
            </a:r>
            <a:r>
              <a:rPr lang="en-US" altLang="en-US" baseline="30000">
                <a:solidFill>
                  <a:srgbClr val="FFFF00"/>
                </a:solidFill>
              </a:rPr>
              <a:t>nd</a:t>
            </a:r>
            <a:r>
              <a:rPr lang="en-US" altLang="en-US">
                <a:solidFill>
                  <a:srgbClr val="FFFF00"/>
                </a:solidFill>
              </a:rPr>
              <a:t> Law:</a:t>
            </a:r>
          </a:p>
          <a:p>
            <a:pPr lvl="1">
              <a:lnSpc>
                <a:spcPct val="90000"/>
              </a:lnSpc>
            </a:pPr>
            <a:r>
              <a:rPr lang="en-US" altLang="en-US">
                <a:solidFill>
                  <a:srgbClr val="FFFF00"/>
                </a:solidFill>
              </a:rPr>
              <a:t>It is impossible for any process to have as its sole result the transfer of heat from a cooler object to a warmer object [</a:t>
            </a:r>
            <a:r>
              <a:rPr lang="en-US" altLang="en-US" sz="2000">
                <a:solidFill>
                  <a:srgbClr val="FFFF00"/>
                </a:solidFill>
              </a:rPr>
              <a:t>Clausius’s statement</a:t>
            </a:r>
            <a:r>
              <a:rPr lang="en-US" altLang="en-US">
                <a:solidFill>
                  <a:srgbClr val="FFFF00"/>
                </a:solidFill>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1FBFD6A7-5851-452A-8292-E8FC6CFC367F}"/>
              </a:ext>
            </a:extLst>
          </p:cNvPr>
          <p:cNvSpPr>
            <a:spLocks noGrp="1" noChangeArrowheads="1"/>
          </p:cNvSpPr>
          <p:nvPr>
            <p:ph type="title"/>
          </p:nvPr>
        </p:nvSpPr>
        <p:spPr/>
        <p:txBody>
          <a:bodyPr/>
          <a:lstStyle/>
          <a:p>
            <a:r>
              <a:rPr lang="en-US" altLang="en-US">
                <a:solidFill>
                  <a:srgbClr val="FFFF00"/>
                </a:solidFill>
              </a:rPr>
              <a:t>2.6 Practical Uses</a:t>
            </a:r>
          </a:p>
        </p:txBody>
      </p:sp>
      <p:sp>
        <p:nvSpPr>
          <p:cNvPr id="22531" name="Rectangle 3">
            <a:extLst>
              <a:ext uri="{FF2B5EF4-FFF2-40B4-BE49-F238E27FC236}">
                <a16:creationId xmlns:a16="http://schemas.microsoft.com/office/drawing/2014/main" id="{468CBED2-D439-418B-9455-7593467C8272}"/>
              </a:ext>
            </a:extLst>
          </p:cNvPr>
          <p:cNvSpPr>
            <a:spLocks noGrp="1" noChangeArrowheads="1"/>
          </p:cNvSpPr>
          <p:nvPr>
            <p:ph type="body" idx="1"/>
          </p:nvPr>
        </p:nvSpPr>
        <p:spPr>
          <a:xfrm>
            <a:off x="457200" y="1295400"/>
            <a:ext cx="8229600" cy="4495800"/>
          </a:xfrm>
        </p:spPr>
        <p:txBody>
          <a:bodyPr/>
          <a:lstStyle/>
          <a:p>
            <a:pPr>
              <a:lnSpc>
                <a:spcPct val="90000"/>
              </a:lnSpc>
            </a:pPr>
            <a:r>
              <a:rPr lang="en-US" altLang="en-US">
                <a:solidFill>
                  <a:srgbClr val="FFFF00"/>
                </a:solidFill>
              </a:rPr>
              <a:t>Automobile engines, refrigerators, and air conditioners all work on the principles laid out by the 2</a:t>
            </a:r>
            <a:r>
              <a:rPr lang="en-US" altLang="en-US" baseline="30000">
                <a:solidFill>
                  <a:srgbClr val="FFFF00"/>
                </a:solidFill>
              </a:rPr>
              <a:t>nd</a:t>
            </a:r>
            <a:r>
              <a:rPr lang="en-US" altLang="en-US">
                <a:solidFill>
                  <a:srgbClr val="FFFF00"/>
                </a:solidFill>
              </a:rPr>
              <a:t> Law of Thermodynamics</a:t>
            </a:r>
          </a:p>
          <a:p>
            <a:pPr>
              <a:lnSpc>
                <a:spcPct val="90000"/>
              </a:lnSpc>
            </a:pPr>
            <a:r>
              <a:rPr lang="en-US" altLang="en-US">
                <a:solidFill>
                  <a:srgbClr val="FFFF00"/>
                </a:solidFill>
              </a:rPr>
              <a:t>Ever wonder why you can’t cool your kitchen in the hot summer by leaving the refrigerator door open?</a:t>
            </a:r>
          </a:p>
          <a:p>
            <a:pPr lvl="1">
              <a:lnSpc>
                <a:spcPct val="90000"/>
              </a:lnSpc>
            </a:pPr>
            <a:r>
              <a:rPr lang="en-US" altLang="en-US">
                <a:solidFill>
                  <a:srgbClr val="FFFF00"/>
                </a:solidFill>
              </a:rPr>
              <a:t>Feel the air coming off the back - you heat the air outside to cool the air inside</a:t>
            </a:r>
          </a:p>
          <a:p>
            <a:pPr lvl="1">
              <a:lnSpc>
                <a:spcPct val="90000"/>
              </a:lnSpc>
            </a:pPr>
            <a:r>
              <a:rPr lang="en-US" altLang="en-US">
                <a:solidFill>
                  <a:srgbClr val="FFFF00"/>
                </a:solidFill>
              </a:rPr>
              <a:t>See, you can’t break even!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0BF3859E-77DC-40C0-872A-A14F917B8C33}"/>
              </a:ext>
            </a:extLst>
          </p:cNvPr>
          <p:cNvSpPr>
            <a:spLocks noGrp="1" noChangeArrowheads="1"/>
          </p:cNvSpPr>
          <p:nvPr>
            <p:ph type="title"/>
          </p:nvPr>
        </p:nvSpPr>
        <p:spPr/>
        <p:txBody>
          <a:bodyPr/>
          <a:lstStyle/>
          <a:p>
            <a:r>
              <a:rPr lang="en-US" altLang="en-US">
                <a:solidFill>
                  <a:srgbClr val="FFFF00"/>
                </a:solidFill>
              </a:rPr>
              <a:t>3.0 You can’t get out (3</a:t>
            </a:r>
            <a:r>
              <a:rPr lang="en-US" altLang="en-US" baseline="30000">
                <a:solidFill>
                  <a:srgbClr val="FFFF00"/>
                </a:solidFill>
              </a:rPr>
              <a:t>rd</a:t>
            </a:r>
            <a:r>
              <a:rPr lang="en-US" altLang="en-US">
                <a:solidFill>
                  <a:srgbClr val="FFFF00"/>
                </a:solidFill>
              </a:rPr>
              <a:t> Law)</a:t>
            </a:r>
          </a:p>
        </p:txBody>
      </p:sp>
      <p:sp>
        <p:nvSpPr>
          <p:cNvPr id="12291" name="Rectangle 3">
            <a:extLst>
              <a:ext uri="{FF2B5EF4-FFF2-40B4-BE49-F238E27FC236}">
                <a16:creationId xmlns:a16="http://schemas.microsoft.com/office/drawing/2014/main" id="{52BC33C1-4650-4885-8B7F-7C04E5216661}"/>
              </a:ext>
            </a:extLst>
          </p:cNvPr>
          <p:cNvSpPr>
            <a:spLocks noGrp="1" noChangeArrowheads="1"/>
          </p:cNvSpPr>
          <p:nvPr>
            <p:ph type="body" idx="1"/>
          </p:nvPr>
        </p:nvSpPr>
        <p:spPr>
          <a:xfrm>
            <a:off x="457200" y="1371600"/>
            <a:ext cx="8229600" cy="4495800"/>
          </a:xfrm>
        </p:spPr>
        <p:txBody>
          <a:bodyPr/>
          <a:lstStyle/>
          <a:p>
            <a:r>
              <a:rPr lang="en-US" altLang="en-US">
                <a:solidFill>
                  <a:srgbClr val="FFFF00"/>
                </a:solidFill>
              </a:rPr>
              <a:t>No system can reach absolute zero</a:t>
            </a:r>
          </a:p>
          <a:p>
            <a:r>
              <a:rPr lang="en-US" altLang="en-US">
                <a:solidFill>
                  <a:srgbClr val="FFFF00"/>
                </a:solidFill>
              </a:rPr>
              <a:t>This is one reason we use the Kelvin temperature scale. Not only is the internal energy proportional to temperature, but you never have to worry about dividing by zero in an equation!</a:t>
            </a:r>
          </a:p>
          <a:p>
            <a:r>
              <a:rPr lang="en-US" altLang="en-US">
                <a:solidFill>
                  <a:srgbClr val="FFFF00"/>
                </a:solidFill>
              </a:rPr>
              <a:t>There is no formula associated with       the 3</a:t>
            </a:r>
            <a:r>
              <a:rPr lang="en-US" altLang="en-US" baseline="30000">
                <a:solidFill>
                  <a:srgbClr val="FFFF00"/>
                </a:solidFill>
              </a:rPr>
              <a:t>rd</a:t>
            </a:r>
            <a:r>
              <a:rPr lang="en-US" altLang="en-US">
                <a:solidFill>
                  <a:srgbClr val="FFFF00"/>
                </a:solidFill>
              </a:rPr>
              <a:t> Law of Thermodynamics</a:t>
            </a:r>
          </a:p>
          <a:p>
            <a:pPr lvl="1">
              <a:buFontTx/>
              <a:buNone/>
            </a:pPr>
            <a:endParaRPr lang="en-US" altLang="en-US">
              <a:solidFill>
                <a:srgbClr val="FFFF00"/>
              </a:solidFill>
            </a:endParaRPr>
          </a:p>
          <a:p>
            <a:endParaRPr lang="en-US" altLang="en-US">
              <a:solidFill>
                <a:srgbClr val="FFFF00"/>
              </a:solidFill>
            </a:endParaRPr>
          </a:p>
          <a:p>
            <a:endParaRPr lang="en-US" altLang="en-US">
              <a:solidFill>
                <a:srgbClr val="FFFF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FDB32C72-B49C-433A-94B9-B157E0888A7A}"/>
              </a:ext>
            </a:extLst>
          </p:cNvPr>
          <p:cNvSpPr>
            <a:spLocks noGrp="1" noChangeArrowheads="1"/>
          </p:cNvSpPr>
          <p:nvPr>
            <p:ph type="title"/>
          </p:nvPr>
        </p:nvSpPr>
        <p:spPr/>
        <p:txBody>
          <a:bodyPr/>
          <a:lstStyle/>
          <a:p>
            <a:r>
              <a:rPr lang="en-US" altLang="en-US">
                <a:solidFill>
                  <a:srgbClr val="FFFF00"/>
                </a:solidFill>
              </a:rPr>
              <a:t>3.1 Implications of 3</a:t>
            </a:r>
            <a:r>
              <a:rPr lang="en-US" altLang="en-US" baseline="30000">
                <a:solidFill>
                  <a:srgbClr val="FFFF00"/>
                </a:solidFill>
              </a:rPr>
              <a:t>rd</a:t>
            </a:r>
            <a:r>
              <a:rPr lang="en-US" altLang="en-US">
                <a:solidFill>
                  <a:srgbClr val="FFFF00"/>
                </a:solidFill>
              </a:rPr>
              <a:t> Law</a:t>
            </a:r>
          </a:p>
        </p:txBody>
      </p:sp>
      <p:sp>
        <p:nvSpPr>
          <p:cNvPr id="35843" name="Rectangle 3">
            <a:extLst>
              <a:ext uri="{FF2B5EF4-FFF2-40B4-BE49-F238E27FC236}">
                <a16:creationId xmlns:a16="http://schemas.microsoft.com/office/drawing/2014/main" id="{243B674F-492A-4DAA-999C-04696657C96E}"/>
              </a:ext>
            </a:extLst>
          </p:cNvPr>
          <p:cNvSpPr>
            <a:spLocks noGrp="1" noChangeArrowheads="1"/>
          </p:cNvSpPr>
          <p:nvPr>
            <p:ph type="body" idx="1"/>
          </p:nvPr>
        </p:nvSpPr>
        <p:spPr>
          <a:xfrm>
            <a:off x="457200" y="1371600"/>
            <a:ext cx="8229600" cy="4495800"/>
          </a:xfrm>
        </p:spPr>
        <p:txBody>
          <a:bodyPr/>
          <a:lstStyle/>
          <a:p>
            <a:r>
              <a:rPr lang="en-US" altLang="en-US">
                <a:solidFill>
                  <a:srgbClr val="FFFF00"/>
                </a:solidFill>
              </a:rPr>
              <a:t>MIT researchers achieved 450 picokelvin in 2003 (less than ½ of one billionth!)</a:t>
            </a:r>
          </a:p>
          <a:p>
            <a:r>
              <a:rPr lang="en-US" altLang="en-US">
                <a:solidFill>
                  <a:srgbClr val="FFFF00"/>
                </a:solidFill>
              </a:rPr>
              <a:t>Molecules near these temperatures have been called the fifth state of matter:    </a:t>
            </a:r>
            <a:r>
              <a:rPr lang="en-US" altLang="en-US" i="1">
                <a:solidFill>
                  <a:srgbClr val="FFFF00"/>
                </a:solidFill>
              </a:rPr>
              <a:t>Bose-Einstein Condensates</a:t>
            </a:r>
          </a:p>
          <a:p>
            <a:pPr lvl="1"/>
            <a:r>
              <a:rPr lang="en-US" altLang="en-US">
                <a:solidFill>
                  <a:srgbClr val="FFFF00"/>
                </a:solidFill>
              </a:rPr>
              <a:t>Awesome things like super-fluidity and super-conductivity happen at these temperatures</a:t>
            </a:r>
          </a:p>
          <a:p>
            <a:pPr lvl="1"/>
            <a:r>
              <a:rPr lang="en-US" altLang="en-US">
                <a:solidFill>
                  <a:srgbClr val="FFFF00"/>
                </a:solidFill>
              </a:rPr>
              <a:t>Exciting frontier of research</a:t>
            </a:r>
          </a:p>
          <a:p>
            <a:endParaRPr lang="en-US" altLang="en-US">
              <a:solidFill>
                <a:srgbClr val="FFFF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21CC92F-9A04-46C2-B2A8-E117B34B3E1A}"/>
              </a:ext>
            </a:extLst>
          </p:cNvPr>
          <p:cNvSpPr>
            <a:spLocks noGrp="1" noChangeArrowheads="1"/>
          </p:cNvSpPr>
          <p:nvPr>
            <p:ph type="title"/>
          </p:nvPr>
        </p:nvSpPr>
        <p:spPr/>
        <p:txBody>
          <a:bodyPr/>
          <a:lstStyle/>
          <a:p>
            <a:r>
              <a:rPr lang="en-US" altLang="en-US">
                <a:solidFill>
                  <a:srgbClr val="FFFF00"/>
                </a:solidFill>
              </a:rPr>
              <a:t>4.0 The Zeroth Law</a:t>
            </a:r>
          </a:p>
        </p:txBody>
      </p:sp>
      <p:sp>
        <p:nvSpPr>
          <p:cNvPr id="16387" name="Rectangle 3">
            <a:extLst>
              <a:ext uri="{FF2B5EF4-FFF2-40B4-BE49-F238E27FC236}">
                <a16:creationId xmlns:a16="http://schemas.microsoft.com/office/drawing/2014/main" id="{EC6B2F21-DD21-48A3-B8DD-042C6D4910D1}"/>
              </a:ext>
            </a:extLst>
          </p:cNvPr>
          <p:cNvSpPr>
            <a:spLocks noGrp="1" noChangeArrowheads="1"/>
          </p:cNvSpPr>
          <p:nvPr>
            <p:ph type="body" idx="1"/>
          </p:nvPr>
        </p:nvSpPr>
        <p:spPr>
          <a:xfrm>
            <a:off x="457200" y="1371600"/>
            <a:ext cx="8229600" cy="4495800"/>
          </a:xfrm>
        </p:spPr>
        <p:txBody>
          <a:bodyPr/>
          <a:lstStyle/>
          <a:p>
            <a:r>
              <a:rPr lang="en-US" altLang="en-US">
                <a:solidFill>
                  <a:srgbClr val="FFFF00"/>
                </a:solidFill>
              </a:rPr>
              <a:t>The First and Second Laws were well entrenched when an additional Law was recognized </a:t>
            </a:r>
            <a:r>
              <a:rPr lang="en-US" altLang="en-US" sz="2000">
                <a:solidFill>
                  <a:srgbClr val="FFFF00"/>
                </a:solidFill>
              </a:rPr>
              <a:t>(couldn’t renumber the 1</a:t>
            </a:r>
            <a:r>
              <a:rPr lang="en-US" altLang="en-US" sz="2000" baseline="30000">
                <a:solidFill>
                  <a:srgbClr val="FFFF00"/>
                </a:solidFill>
              </a:rPr>
              <a:t>st</a:t>
            </a:r>
            <a:r>
              <a:rPr lang="en-US" altLang="en-US" sz="2000">
                <a:solidFill>
                  <a:srgbClr val="FFFF00"/>
                </a:solidFill>
              </a:rPr>
              <a:t> and 2</a:t>
            </a:r>
            <a:r>
              <a:rPr lang="en-US" altLang="en-US" sz="2000" baseline="30000">
                <a:solidFill>
                  <a:srgbClr val="FFFF00"/>
                </a:solidFill>
              </a:rPr>
              <a:t>nd</a:t>
            </a:r>
            <a:r>
              <a:rPr lang="en-US" altLang="en-US" sz="2000">
                <a:solidFill>
                  <a:srgbClr val="FFFF00"/>
                </a:solidFill>
              </a:rPr>
              <a:t> Laws)</a:t>
            </a:r>
          </a:p>
          <a:p>
            <a:r>
              <a:rPr lang="en-US" altLang="en-US">
                <a:solidFill>
                  <a:srgbClr val="FFFF00"/>
                </a:solidFill>
              </a:rPr>
              <a:t>If objects A and B are each in thermal equilibrium with object C, then A and B are in thermal equilibrium with each other</a:t>
            </a:r>
          </a:p>
          <a:p>
            <a:r>
              <a:rPr lang="en-US" altLang="en-US">
                <a:solidFill>
                  <a:srgbClr val="FFFF00"/>
                </a:solidFill>
              </a:rPr>
              <a:t>Allows us to define temperature relative to an established standard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39EA7D4-46F1-46EA-94DB-F6CC3AEAA4EC}"/>
              </a:ext>
            </a:extLst>
          </p:cNvPr>
          <p:cNvSpPr>
            <a:spLocks noGrp="1" noChangeArrowheads="1"/>
          </p:cNvSpPr>
          <p:nvPr>
            <p:ph type="title"/>
          </p:nvPr>
        </p:nvSpPr>
        <p:spPr/>
        <p:txBody>
          <a:bodyPr/>
          <a:lstStyle/>
          <a:p>
            <a:r>
              <a:rPr lang="en-US" altLang="en-US">
                <a:solidFill>
                  <a:srgbClr val="FFFF00"/>
                </a:solidFill>
              </a:rPr>
              <a:t>Getting Started</a:t>
            </a:r>
          </a:p>
        </p:txBody>
      </p:sp>
      <p:sp>
        <p:nvSpPr>
          <p:cNvPr id="13315" name="Rectangle 3">
            <a:extLst>
              <a:ext uri="{FF2B5EF4-FFF2-40B4-BE49-F238E27FC236}">
                <a16:creationId xmlns:a16="http://schemas.microsoft.com/office/drawing/2014/main" id="{E4BFD034-E33E-4805-AF08-CBEEF67F5E1C}"/>
              </a:ext>
            </a:extLst>
          </p:cNvPr>
          <p:cNvSpPr>
            <a:spLocks noGrp="1" noChangeArrowheads="1"/>
          </p:cNvSpPr>
          <p:nvPr>
            <p:ph type="body" idx="1"/>
          </p:nvPr>
        </p:nvSpPr>
        <p:spPr>
          <a:xfrm>
            <a:off x="457200" y="1371600"/>
            <a:ext cx="8229600" cy="4495800"/>
          </a:xfrm>
        </p:spPr>
        <p:txBody>
          <a:bodyPr/>
          <a:lstStyle/>
          <a:p>
            <a:r>
              <a:rPr lang="en-US" altLang="en-US">
                <a:solidFill>
                  <a:srgbClr val="FFFF00"/>
                </a:solidFill>
              </a:rPr>
              <a:t>All of thermodynamics can be expressed in terms of four quantities</a:t>
            </a:r>
          </a:p>
          <a:p>
            <a:pPr lvl="1"/>
            <a:r>
              <a:rPr lang="en-US" altLang="en-US">
                <a:solidFill>
                  <a:srgbClr val="FFFF00"/>
                </a:solidFill>
              </a:rPr>
              <a:t>Temperature (T)</a:t>
            </a:r>
          </a:p>
          <a:p>
            <a:pPr lvl="1"/>
            <a:r>
              <a:rPr lang="en-US" altLang="en-US">
                <a:solidFill>
                  <a:srgbClr val="FFFF00"/>
                </a:solidFill>
              </a:rPr>
              <a:t>Internal Energy (U)</a:t>
            </a:r>
          </a:p>
          <a:p>
            <a:pPr lvl="1"/>
            <a:r>
              <a:rPr lang="en-US" altLang="en-US">
                <a:solidFill>
                  <a:srgbClr val="FFFF00"/>
                </a:solidFill>
              </a:rPr>
              <a:t>Entropy (S)</a:t>
            </a:r>
          </a:p>
          <a:p>
            <a:pPr lvl="1"/>
            <a:r>
              <a:rPr lang="en-US" altLang="en-US">
                <a:solidFill>
                  <a:srgbClr val="FFFF00"/>
                </a:solidFill>
              </a:rPr>
              <a:t>Heat (Q)</a:t>
            </a:r>
          </a:p>
          <a:p>
            <a:r>
              <a:rPr lang="en-US" altLang="en-US">
                <a:solidFill>
                  <a:srgbClr val="FFFF00"/>
                </a:solidFill>
              </a:rPr>
              <a:t>These quantities will be defined as we progress through the lesson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9" name="Picture 3">
            <a:extLst>
              <a:ext uri="{FF2B5EF4-FFF2-40B4-BE49-F238E27FC236}">
                <a16:creationId xmlns:a16="http://schemas.microsoft.com/office/drawing/2014/main" id="{47AD43D8-6A3E-4C72-B3DF-51973EDBB3A9}"/>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381000"/>
            <a:ext cx="8229600" cy="5791200"/>
          </a:xfrm>
        </p:spPr>
      </p:pic>
      <p:sp>
        <p:nvSpPr>
          <p:cNvPr id="39940" name="Text Box 4">
            <a:extLst>
              <a:ext uri="{FF2B5EF4-FFF2-40B4-BE49-F238E27FC236}">
                <a16:creationId xmlns:a16="http://schemas.microsoft.com/office/drawing/2014/main" id="{F2333BE6-FE55-4C12-B506-2ECBA28D7040}"/>
              </a:ext>
            </a:extLst>
          </p:cNvPr>
          <p:cNvSpPr txBox="1">
            <a:spLocks noChangeArrowheads="1"/>
          </p:cNvSpPr>
          <p:nvPr/>
        </p:nvSpPr>
        <p:spPr bwMode="auto">
          <a:xfrm>
            <a:off x="212725" y="6434138"/>
            <a:ext cx="17653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solidFill>
                  <a:srgbClr val="FF0000"/>
                </a:solidFill>
              </a:rPr>
              <a:t>Slide courtesy of NASA</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AFE5B210-BEB4-46CE-AD92-E953BD1DAA2A}"/>
              </a:ext>
            </a:extLst>
          </p:cNvPr>
          <p:cNvSpPr>
            <a:spLocks noGrp="1" noChangeArrowheads="1"/>
          </p:cNvSpPr>
          <p:nvPr>
            <p:ph type="title"/>
          </p:nvPr>
        </p:nvSpPr>
        <p:spPr/>
        <p:txBody>
          <a:bodyPr/>
          <a:lstStyle/>
          <a:p>
            <a:r>
              <a:rPr lang="en-US" altLang="en-US">
                <a:solidFill>
                  <a:srgbClr val="FFFF00"/>
                </a:solidFill>
              </a:rPr>
              <a:t>4.1 Temperature Standards</a:t>
            </a:r>
          </a:p>
        </p:txBody>
      </p:sp>
      <p:sp>
        <p:nvSpPr>
          <p:cNvPr id="36867" name="Rectangle 3">
            <a:extLst>
              <a:ext uri="{FF2B5EF4-FFF2-40B4-BE49-F238E27FC236}">
                <a16:creationId xmlns:a16="http://schemas.microsoft.com/office/drawing/2014/main" id="{18AAAEB5-9926-4615-96EC-7D1309ED4A6E}"/>
              </a:ext>
            </a:extLst>
          </p:cNvPr>
          <p:cNvSpPr>
            <a:spLocks noGrp="1" noChangeArrowheads="1"/>
          </p:cNvSpPr>
          <p:nvPr>
            <p:ph type="body" idx="1"/>
          </p:nvPr>
        </p:nvSpPr>
        <p:spPr/>
        <p:txBody>
          <a:bodyPr/>
          <a:lstStyle/>
          <a:p>
            <a:r>
              <a:rPr lang="en-US" altLang="en-US">
                <a:solidFill>
                  <a:srgbClr val="FFFF00"/>
                </a:solidFill>
              </a:rPr>
              <a:t>See </a:t>
            </a:r>
            <a:r>
              <a:rPr lang="en-US" altLang="en-US">
                <a:solidFill>
                  <a:schemeClr val="accent2"/>
                </a:solidFill>
              </a:rPr>
              <a:t>Heat versus Temperature</a:t>
            </a:r>
            <a:r>
              <a:rPr lang="en-US" altLang="en-US">
                <a:solidFill>
                  <a:srgbClr val="FFFF00"/>
                </a:solidFill>
              </a:rPr>
              <a:t> slides for a discussion of these two concepts, and the misconceptions surrounding them</a:t>
            </a:r>
          </a:p>
          <a:p>
            <a:pPr lvl="1"/>
            <a:r>
              <a:rPr lang="en-US" altLang="en-US">
                <a:solidFill>
                  <a:srgbClr val="FFFF00"/>
                </a:solidFill>
              </a:rPr>
              <a:t>Heat is energy transfer</a:t>
            </a:r>
          </a:p>
          <a:p>
            <a:pPr lvl="1"/>
            <a:r>
              <a:rPr lang="en-US" altLang="en-US">
                <a:solidFill>
                  <a:srgbClr val="FFFF00"/>
                </a:solidFill>
              </a:rPr>
              <a:t>Temperature is proportional to internal energy</a:t>
            </a:r>
          </a:p>
          <a:p>
            <a:pPr lvl="1"/>
            <a:r>
              <a:rPr lang="en-US" altLang="en-US">
                <a:solidFill>
                  <a:srgbClr val="FFFF00"/>
                </a:solidFill>
              </a:rPr>
              <a:t>Fahrenheit, Celsius, and Kelvin temp scales</a:t>
            </a:r>
          </a:p>
        </p:txBody>
      </p:sp>
      <p:sp>
        <p:nvSpPr>
          <p:cNvPr id="2" name="Rectangle 2">
            <a:extLst>
              <a:ext uri="{FF2B5EF4-FFF2-40B4-BE49-F238E27FC236}">
                <a16:creationId xmlns:a16="http://schemas.microsoft.com/office/drawing/2014/main" id="{7ECC805F-D01B-464C-A307-4D8ED197A9BB}"/>
              </a:ext>
            </a:extLst>
          </p:cNvPr>
          <p:cNvSpPr>
            <a:spLocks noGrp="1" noChangeArrowheads="1"/>
          </p:cNvSpPr>
          <p:nvPr>
            <p:ph type="title"/>
          </p:nvPr>
        </p:nvSpPr>
        <p:spPr>
          <a:xfrm>
            <a:off x="457200" y="5107214"/>
            <a:ext cx="8229600" cy="1143000"/>
          </a:xfrm>
        </p:spPr>
        <p:txBody>
          <a:bodyPr/>
          <a:lstStyle/>
          <a:p>
            <a:r>
              <a:rPr lang="en-US" altLang="en-US">
                <a:solidFill>
                  <a:srgbClr val="FFFF00"/>
                </a:solidFill>
              </a:rPr>
              <a:t>Thanks</a:t>
            </a:r>
            <a:br>
              <a:rPr lang="en-US" altLang="en-US">
                <a:solidFill>
                  <a:srgbClr val="FFFF00"/>
                </a:solidFill>
              </a:rPr>
            </a:br>
            <a:r>
              <a:rPr lang="en-US" altLang="en-US">
                <a:solidFill>
                  <a:srgbClr val="FFFF00"/>
                </a:solidFill>
              </a:rPr>
              <a:t>Asif Ajaz Lone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9222E95-53CC-42EE-B1A8-C1DCE4575628}"/>
              </a:ext>
            </a:extLst>
          </p:cNvPr>
          <p:cNvSpPr>
            <a:spLocks noGrp="1" noChangeArrowheads="1"/>
          </p:cNvSpPr>
          <p:nvPr>
            <p:ph type="title"/>
          </p:nvPr>
        </p:nvSpPr>
        <p:spPr/>
        <p:txBody>
          <a:bodyPr/>
          <a:lstStyle/>
          <a:p>
            <a:r>
              <a:rPr lang="en-US" altLang="en-US">
                <a:solidFill>
                  <a:srgbClr val="FFFF00"/>
                </a:solidFill>
              </a:rPr>
              <a:t>Classical vs Statistical</a:t>
            </a:r>
          </a:p>
        </p:txBody>
      </p:sp>
      <p:sp>
        <p:nvSpPr>
          <p:cNvPr id="14339" name="Rectangle 3">
            <a:extLst>
              <a:ext uri="{FF2B5EF4-FFF2-40B4-BE49-F238E27FC236}">
                <a16:creationId xmlns:a16="http://schemas.microsoft.com/office/drawing/2014/main" id="{77316BD9-AD42-4FDC-A2E3-7C3BD19974B5}"/>
              </a:ext>
            </a:extLst>
          </p:cNvPr>
          <p:cNvSpPr>
            <a:spLocks noGrp="1" noChangeArrowheads="1"/>
          </p:cNvSpPr>
          <p:nvPr>
            <p:ph type="body" idx="1"/>
          </p:nvPr>
        </p:nvSpPr>
        <p:spPr>
          <a:xfrm>
            <a:off x="457200" y="1371600"/>
            <a:ext cx="8229600" cy="4495800"/>
          </a:xfrm>
        </p:spPr>
        <p:txBody>
          <a:bodyPr/>
          <a:lstStyle/>
          <a:p>
            <a:pPr>
              <a:lnSpc>
                <a:spcPct val="90000"/>
              </a:lnSpc>
            </a:pPr>
            <a:r>
              <a:rPr lang="en-US" altLang="en-US">
                <a:solidFill>
                  <a:srgbClr val="FFFF00"/>
                </a:solidFill>
              </a:rPr>
              <a:t>Classical thermodynamics concerns the relationships between bulk properties of matter. Nothing is examined at the atomic or molecular level.</a:t>
            </a:r>
          </a:p>
          <a:p>
            <a:pPr>
              <a:lnSpc>
                <a:spcPct val="90000"/>
              </a:lnSpc>
            </a:pPr>
            <a:r>
              <a:rPr lang="en-US" altLang="en-US">
                <a:solidFill>
                  <a:srgbClr val="FFFF00"/>
                </a:solidFill>
              </a:rPr>
              <a:t>Statistical thermodynamics seeks to explain those bulk properties in terms of constituent atoms. The statistical part treats the aggregation of atoms, not the behavior of any individual atom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332F32B-421C-4473-964C-63CD3E7A925E}"/>
              </a:ext>
            </a:extLst>
          </p:cNvPr>
          <p:cNvSpPr>
            <a:spLocks noGrp="1" noChangeArrowheads="1"/>
          </p:cNvSpPr>
          <p:nvPr>
            <p:ph type="title"/>
          </p:nvPr>
        </p:nvSpPr>
        <p:spPr/>
        <p:txBody>
          <a:bodyPr/>
          <a:lstStyle/>
          <a:p>
            <a:r>
              <a:rPr lang="en-US" altLang="en-US">
                <a:solidFill>
                  <a:srgbClr val="FFFF00"/>
                </a:solidFill>
              </a:rPr>
              <a:t>Introduction</a:t>
            </a:r>
          </a:p>
        </p:txBody>
      </p:sp>
      <p:sp>
        <p:nvSpPr>
          <p:cNvPr id="15363" name="Rectangle 3">
            <a:extLst>
              <a:ext uri="{FF2B5EF4-FFF2-40B4-BE49-F238E27FC236}">
                <a16:creationId xmlns:a16="http://schemas.microsoft.com/office/drawing/2014/main" id="{01733707-3317-476E-BAA8-668C3843B67D}"/>
              </a:ext>
            </a:extLst>
          </p:cNvPr>
          <p:cNvSpPr>
            <a:spLocks noGrp="1" noChangeArrowheads="1"/>
          </p:cNvSpPr>
          <p:nvPr>
            <p:ph type="body" idx="1"/>
          </p:nvPr>
        </p:nvSpPr>
        <p:spPr/>
        <p:txBody>
          <a:bodyPr/>
          <a:lstStyle/>
          <a:p>
            <a:pPr marL="341313" indent="-319088">
              <a:buFontTx/>
              <a:buNone/>
            </a:pPr>
            <a:r>
              <a:rPr lang="en-US" altLang="en-US">
                <a:solidFill>
                  <a:srgbClr val="FFFF00"/>
                </a:solidFill>
              </a:rPr>
              <a:t>	According to British scientist C. P. Snow, the three laws of thermodynamics can be (</a:t>
            </a:r>
            <a:r>
              <a:rPr lang="en-US" altLang="en-US" i="1">
                <a:solidFill>
                  <a:srgbClr val="FFFF00"/>
                </a:solidFill>
              </a:rPr>
              <a:t>humorously</a:t>
            </a:r>
            <a:r>
              <a:rPr lang="en-US" altLang="en-US">
                <a:solidFill>
                  <a:srgbClr val="FFFF00"/>
                </a:solidFill>
              </a:rPr>
              <a:t>) summarized as</a:t>
            </a:r>
          </a:p>
          <a:p>
            <a:pPr marL="341313" indent="-319088">
              <a:buFontTx/>
              <a:buNone/>
            </a:pPr>
            <a:r>
              <a:rPr lang="en-US" altLang="en-US">
                <a:solidFill>
                  <a:srgbClr val="FFFF00"/>
                </a:solidFill>
              </a:rPr>
              <a:t>		1. You can’t win</a:t>
            </a:r>
          </a:p>
          <a:p>
            <a:pPr marL="341313" indent="-319088">
              <a:buFontTx/>
              <a:buNone/>
            </a:pPr>
            <a:r>
              <a:rPr lang="en-US" altLang="en-US">
                <a:solidFill>
                  <a:srgbClr val="FFFF00"/>
                </a:solidFill>
              </a:rPr>
              <a:t>		2. You can’t even break even</a:t>
            </a:r>
          </a:p>
          <a:p>
            <a:pPr marL="341313" indent="-319088">
              <a:buFontTx/>
              <a:buNone/>
            </a:pPr>
            <a:r>
              <a:rPr lang="en-US" altLang="en-US">
                <a:solidFill>
                  <a:srgbClr val="FFFF00"/>
                </a:solidFill>
              </a:rPr>
              <a:t>		3. You can’t get out of the game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96F480B-5220-45BB-8240-512B6C6EFE0D}"/>
              </a:ext>
            </a:extLst>
          </p:cNvPr>
          <p:cNvSpPr>
            <a:spLocks noGrp="1" noChangeArrowheads="1"/>
          </p:cNvSpPr>
          <p:nvPr>
            <p:ph type="title"/>
          </p:nvPr>
        </p:nvSpPr>
        <p:spPr/>
        <p:txBody>
          <a:bodyPr/>
          <a:lstStyle/>
          <a:p>
            <a:r>
              <a:rPr lang="en-US" altLang="en-US">
                <a:solidFill>
                  <a:srgbClr val="FFFF00"/>
                </a:solidFill>
              </a:rPr>
              <a:t>1.0 You can’t win (1</a:t>
            </a:r>
            <a:r>
              <a:rPr lang="en-US" altLang="en-US" baseline="30000">
                <a:solidFill>
                  <a:srgbClr val="FFFF00"/>
                </a:solidFill>
              </a:rPr>
              <a:t>st</a:t>
            </a:r>
            <a:r>
              <a:rPr lang="en-US" altLang="en-US">
                <a:solidFill>
                  <a:srgbClr val="FFFF00"/>
                </a:solidFill>
              </a:rPr>
              <a:t> law)</a:t>
            </a:r>
          </a:p>
        </p:txBody>
      </p:sp>
      <p:sp>
        <p:nvSpPr>
          <p:cNvPr id="8195" name="Rectangle 3">
            <a:extLst>
              <a:ext uri="{FF2B5EF4-FFF2-40B4-BE49-F238E27FC236}">
                <a16:creationId xmlns:a16="http://schemas.microsoft.com/office/drawing/2014/main" id="{72ABE625-A6A3-4A05-87B9-1E2BCD9E4436}"/>
              </a:ext>
            </a:extLst>
          </p:cNvPr>
          <p:cNvSpPr>
            <a:spLocks noGrp="1" noChangeArrowheads="1"/>
          </p:cNvSpPr>
          <p:nvPr>
            <p:ph type="body" idx="1"/>
          </p:nvPr>
        </p:nvSpPr>
        <p:spPr/>
        <p:txBody>
          <a:bodyPr/>
          <a:lstStyle/>
          <a:p>
            <a:r>
              <a:rPr lang="en-US" altLang="en-US">
                <a:solidFill>
                  <a:srgbClr val="FFFF00"/>
                </a:solidFill>
              </a:rPr>
              <a:t>The first law of thermodynamics is an extension of the law of conservation of energy</a:t>
            </a:r>
          </a:p>
          <a:p>
            <a:r>
              <a:rPr lang="en-US" altLang="en-US">
                <a:solidFill>
                  <a:srgbClr val="FFFF00"/>
                </a:solidFill>
              </a:rPr>
              <a:t>The change in internal energy of a system is equal to the heat added to the system minus the work done by the system</a:t>
            </a:r>
          </a:p>
          <a:p>
            <a:pPr algn="ctr">
              <a:buFontTx/>
              <a:buNone/>
            </a:pPr>
            <a:r>
              <a:rPr lang="el-GR" altLang="en-US">
                <a:solidFill>
                  <a:srgbClr val="FFFF00"/>
                </a:solidFill>
                <a:cs typeface="Arial" panose="020B0604020202020204" pitchFamily="34" charset="0"/>
              </a:rPr>
              <a:t>Δ</a:t>
            </a:r>
            <a:r>
              <a:rPr lang="en-US" altLang="en-US">
                <a:solidFill>
                  <a:srgbClr val="FFFF00"/>
                </a:solidFill>
                <a:cs typeface="Arial" panose="020B0604020202020204" pitchFamily="34" charset="0"/>
              </a:rPr>
              <a:t>U = Q - W</a:t>
            </a:r>
            <a:r>
              <a:rPr lang="en-US" altLang="en-US">
                <a:solidFill>
                  <a:srgbClr val="FFFF00"/>
                </a:solidFill>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1" name="Picture 3">
            <a:extLst>
              <a:ext uri="{FF2B5EF4-FFF2-40B4-BE49-F238E27FC236}">
                <a16:creationId xmlns:a16="http://schemas.microsoft.com/office/drawing/2014/main" id="{58112B8E-5E7A-4039-9456-AEFA0E30ED64}"/>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304800"/>
            <a:ext cx="8229600" cy="5867400"/>
          </a:xfrm>
        </p:spPr>
      </p:pic>
      <p:sp>
        <p:nvSpPr>
          <p:cNvPr id="37892" name="Text Box 4">
            <a:extLst>
              <a:ext uri="{FF2B5EF4-FFF2-40B4-BE49-F238E27FC236}">
                <a16:creationId xmlns:a16="http://schemas.microsoft.com/office/drawing/2014/main" id="{A28F9DE0-28C9-4833-8C91-9888FD74314F}"/>
              </a:ext>
            </a:extLst>
          </p:cNvPr>
          <p:cNvSpPr txBox="1">
            <a:spLocks noChangeArrowheads="1"/>
          </p:cNvSpPr>
          <p:nvPr/>
        </p:nvSpPr>
        <p:spPr bwMode="auto">
          <a:xfrm>
            <a:off x="212725" y="6434138"/>
            <a:ext cx="17653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solidFill>
                  <a:srgbClr val="FF0000"/>
                </a:solidFill>
              </a:rPr>
              <a:t>Slide courtesy of NASA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39B0771-4888-46A1-A50F-5E2CA20C22FE}"/>
              </a:ext>
            </a:extLst>
          </p:cNvPr>
          <p:cNvSpPr>
            <a:spLocks noGrp="1" noChangeArrowheads="1"/>
          </p:cNvSpPr>
          <p:nvPr>
            <p:ph type="title"/>
          </p:nvPr>
        </p:nvSpPr>
        <p:spPr/>
        <p:txBody>
          <a:bodyPr/>
          <a:lstStyle/>
          <a:p>
            <a:r>
              <a:rPr lang="en-US" altLang="en-US">
                <a:solidFill>
                  <a:srgbClr val="FFFF00"/>
                </a:solidFill>
              </a:rPr>
              <a:t>1.1 Process Terminology</a:t>
            </a:r>
          </a:p>
        </p:txBody>
      </p:sp>
      <p:sp>
        <p:nvSpPr>
          <p:cNvPr id="25603" name="Rectangle 3">
            <a:extLst>
              <a:ext uri="{FF2B5EF4-FFF2-40B4-BE49-F238E27FC236}">
                <a16:creationId xmlns:a16="http://schemas.microsoft.com/office/drawing/2014/main" id="{7361EDFA-B47E-4A03-9A23-A0966079AA3A}"/>
              </a:ext>
            </a:extLst>
          </p:cNvPr>
          <p:cNvSpPr>
            <a:spLocks noGrp="1" noChangeArrowheads="1"/>
          </p:cNvSpPr>
          <p:nvPr>
            <p:ph type="body" idx="1"/>
          </p:nvPr>
        </p:nvSpPr>
        <p:spPr/>
        <p:txBody>
          <a:bodyPr/>
          <a:lstStyle/>
          <a:p>
            <a:r>
              <a:rPr lang="en-US" altLang="en-US">
                <a:solidFill>
                  <a:srgbClr val="FFFF00"/>
                </a:solidFill>
              </a:rPr>
              <a:t>Adiabatic – no heat transferred</a:t>
            </a:r>
          </a:p>
          <a:p>
            <a:r>
              <a:rPr lang="en-US" altLang="en-US">
                <a:solidFill>
                  <a:srgbClr val="FFFF00"/>
                </a:solidFill>
              </a:rPr>
              <a:t>Isothermal – constant temperature</a:t>
            </a:r>
          </a:p>
          <a:p>
            <a:r>
              <a:rPr lang="en-US" altLang="en-US">
                <a:solidFill>
                  <a:srgbClr val="FFFF00"/>
                </a:solidFill>
              </a:rPr>
              <a:t>Isobaric – constant pressure</a:t>
            </a:r>
          </a:p>
          <a:p>
            <a:r>
              <a:rPr lang="en-US" altLang="en-US">
                <a:solidFill>
                  <a:srgbClr val="FFFF00"/>
                </a:solidFill>
              </a:rPr>
              <a:t>Isochoric – constant volume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EFD1835-AEB1-40D2-8010-267602774979}"/>
              </a:ext>
            </a:extLst>
          </p:cNvPr>
          <p:cNvSpPr>
            <a:spLocks noGrp="1" noChangeArrowheads="1"/>
          </p:cNvSpPr>
          <p:nvPr>
            <p:ph type="title"/>
          </p:nvPr>
        </p:nvSpPr>
        <p:spPr/>
        <p:txBody>
          <a:bodyPr/>
          <a:lstStyle/>
          <a:p>
            <a:r>
              <a:rPr lang="en-US" altLang="en-US">
                <a:solidFill>
                  <a:srgbClr val="FFFF00"/>
                </a:solidFill>
              </a:rPr>
              <a:t>1.1.1 Adiabatic Process</a:t>
            </a:r>
          </a:p>
        </p:txBody>
      </p:sp>
      <p:sp>
        <p:nvSpPr>
          <p:cNvPr id="26627" name="Rectangle 3">
            <a:extLst>
              <a:ext uri="{FF2B5EF4-FFF2-40B4-BE49-F238E27FC236}">
                <a16:creationId xmlns:a16="http://schemas.microsoft.com/office/drawing/2014/main" id="{B72C4892-4151-4133-89E8-2BD50F71FB2B}"/>
              </a:ext>
            </a:extLst>
          </p:cNvPr>
          <p:cNvSpPr>
            <a:spLocks noGrp="1" noChangeArrowheads="1"/>
          </p:cNvSpPr>
          <p:nvPr>
            <p:ph type="body" idx="1"/>
          </p:nvPr>
        </p:nvSpPr>
        <p:spPr>
          <a:xfrm>
            <a:off x="457200" y="1371600"/>
            <a:ext cx="8229600" cy="4495800"/>
          </a:xfrm>
        </p:spPr>
        <p:txBody>
          <a:bodyPr/>
          <a:lstStyle/>
          <a:p>
            <a:pPr>
              <a:lnSpc>
                <a:spcPct val="90000"/>
              </a:lnSpc>
            </a:pPr>
            <a:r>
              <a:rPr lang="en-US" altLang="en-US">
                <a:solidFill>
                  <a:srgbClr val="FFFF00"/>
                </a:solidFill>
              </a:rPr>
              <a:t>An adiabatic process transfers no heat</a:t>
            </a:r>
          </a:p>
          <a:p>
            <a:pPr lvl="1">
              <a:lnSpc>
                <a:spcPct val="90000"/>
              </a:lnSpc>
            </a:pPr>
            <a:r>
              <a:rPr lang="en-US" altLang="en-US">
                <a:solidFill>
                  <a:srgbClr val="FFFF00"/>
                </a:solidFill>
              </a:rPr>
              <a:t>therefore Q = 0</a:t>
            </a:r>
          </a:p>
          <a:p>
            <a:pPr>
              <a:lnSpc>
                <a:spcPct val="90000"/>
              </a:lnSpc>
            </a:pPr>
            <a:r>
              <a:rPr lang="el-GR" altLang="en-US">
                <a:solidFill>
                  <a:srgbClr val="FFFF00"/>
                </a:solidFill>
                <a:cs typeface="Arial" panose="020B0604020202020204" pitchFamily="34" charset="0"/>
              </a:rPr>
              <a:t>Δ</a:t>
            </a:r>
            <a:r>
              <a:rPr lang="en-US" altLang="en-US">
                <a:solidFill>
                  <a:srgbClr val="FFFF00"/>
                </a:solidFill>
                <a:cs typeface="Arial" panose="020B0604020202020204" pitchFamily="34" charset="0"/>
              </a:rPr>
              <a:t>U = Q – W</a:t>
            </a:r>
          </a:p>
          <a:p>
            <a:pPr>
              <a:lnSpc>
                <a:spcPct val="90000"/>
              </a:lnSpc>
            </a:pPr>
            <a:r>
              <a:rPr lang="en-US" altLang="en-US">
                <a:solidFill>
                  <a:srgbClr val="FFFF00"/>
                </a:solidFill>
                <a:cs typeface="Arial" panose="020B0604020202020204" pitchFamily="34" charset="0"/>
              </a:rPr>
              <a:t>When a system expands adiabatically, W is positive (the system does work) so </a:t>
            </a:r>
            <a:r>
              <a:rPr lang="el-GR" altLang="en-US">
                <a:solidFill>
                  <a:srgbClr val="FFFF00"/>
                </a:solidFill>
                <a:cs typeface="Arial" panose="020B0604020202020204" pitchFamily="34" charset="0"/>
              </a:rPr>
              <a:t>Δ</a:t>
            </a:r>
            <a:r>
              <a:rPr lang="en-US" altLang="en-US">
                <a:solidFill>
                  <a:srgbClr val="FFFF00"/>
                </a:solidFill>
                <a:cs typeface="Arial" panose="020B0604020202020204" pitchFamily="34" charset="0"/>
              </a:rPr>
              <a:t>U is negative.</a:t>
            </a:r>
          </a:p>
          <a:p>
            <a:pPr>
              <a:lnSpc>
                <a:spcPct val="90000"/>
              </a:lnSpc>
            </a:pPr>
            <a:r>
              <a:rPr lang="en-US" altLang="en-US">
                <a:solidFill>
                  <a:srgbClr val="FFFF00"/>
                </a:solidFill>
                <a:cs typeface="Arial" panose="020B0604020202020204" pitchFamily="34" charset="0"/>
              </a:rPr>
              <a:t>When a system compresses adiabatically, W is negative (work is done on the system) so </a:t>
            </a:r>
            <a:r>
              <a:rPr lang="el-GR" altLang="en-US">
                <a:solidFill>
                  <a:srgbClr val="FFFF00"/>
                </a:solidFill>
                <a:cs typeface="Arial" panose="020B0604020202020204" pitchFamily="34" charset="0"/>
              </a:rPr>
              <a:t>Δ</a:t>
            </a:r>
            <a:r>
              <a:rPr lang="en-US" altLang="en-US">
                <a:solidFill>
                  <a:srgbClr val="FFFF00"/>
                </a:solidFill>
                <a:cs typeface="Arial" panose="020B0604020202020204" pitchFamily="34" charset="0"/>
              </a:rPr>
              <a:t>U is positive.</a:t>
            </a:r>
            <a:endParaRPr lang="en-US" altLang="en-US">
              <a:solidFill>
                <a:srgbClr val="FFFF00"/>
              </a:solidFill>
            </a:endParaRPr>
          </a:p>
          <a:p>
            <a:pPr>
              <a:lnSpc>
                <a:spcPct val="90000"/>
              </a:lnSpc>
            </a:pPr>
            <a:endParaRPr lang="en-US" altLang="en-US">
              <a:solidFill>
                <a:srgbClr val="FFFF00"/>
              </a:solidFill>
            </a:endParaRPr>
          </a:p>
        </p:txBody>
      </p:sp>
    </p:spTree>
  </p:cSld>
  <p:clrMapOvr>
    <a:masterClrMapping/>
  </p:clrMapOvr>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Mountain Top</Template>
  <TotalTime>367</TotalTime>
  <Words>1249</Words>
  <Application>Microsoft Office PowerPoint</Application>
  <PresentationFormat>On-screen Show (4:3)</PresentationFormat>
  <Paragraphs>136</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Mountain Top</vt:lpstr>
      <vt:lpstr>Laws of Thermodynamics</vt:lpstr>
      <vt:lpstr>Thermodynamics</vt:lpstr>
      <vt:lpstr>Getting Started</vt:lpstr>
      <vt:lpstr>Classical vs Statistical</vt:lpstr>
      <vt:lpstr>Introduction</vt:lpstr>
      <vt:lpstr>1.0 You can’t win (1st law)</vt:lpstr>
      <vt:lpstr>PowerPoint Presentation</vt:lpstr>
      <vt:lpstr>1.1 Process Terminology</vt:lpstr>
      <vt:lpstr>1.1.1 Adiabatic Process</vt:lpstr>
      <vt:lpstr>1.1.2 Isothermal Process</vt:lpstr>
      <vt:lpstr>1.1.3 Isobaric Process</vt:lpstr>
      <vt:lpstr>1.1.4 Isochoric Process</vt:lpstr>
      <vt:lpstr>1.2 Heat Capacity</vt:lpstr>
      <vt:lpstr>1.2.1 Heat Capacity of Ideal Gas</vt:lpstr>
      <vt:lpstr>2.0 You can’t break even (2nd Law)</vt:lpstr>
      <vt:lpstr>PowerPoint Presentation</vt:lpstr>
      <vt:lpstr>2.1 Concerning the 2nd Law</vt:lpstr>
      <vt:lpstr>2.2 Implications of the 2nd Law</vt:lpstr>
      <vt:lpstr>2.3 Direction of a Process</vt:lpstr>
      <vt:lpstr>2.4 Heat Engine</vt:lpstr>
      <vt:lpstr>2.4.1 Cycles</vt:lpstr>
      <vt:lpstr>2.4.2 The Carnot Cycle</vt:lpstr>
      <vt:lpstr>2.4.2.1 Carnot explained </vt:lpstr>
      <vt:lpstr>2.4.2.2 Area under PV curve </vt:lpstr>
      <vt:lpstr>2.5 Engine Efficiency</vt:lpstr>
      <vt:lpstr>2.6 Practical Uses</vt:lpstr>
      <vt:lpstr>3.0 You can’t get out (3rd Law)</vt:lpstr>
      <vt:lpstr>3.1 Implications of 3rd Law</vt:lpstr>
      <vt:lpstr>4.0 The Zeroth Law</vt:lpstr>
      <vt:lpstr>PowerPoint Presentation</vt:lpstr>
      <vt:lpstr>4.1 Temperature Standards</vt:lpstr>
    </vt:vector>
  </TitlesOfParts>
  <Company>MIT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Laws of Thermodynamics</dc:title>
  <dc:creator>Dan Costa</dc:creator>
  <cp:lastModifiedBy>Unknown User</cp:lastModifiedBy>
  <cp:revision>13</cp:revision>
  <dcterms:created xsi:type="dcterms:W3CDTF">2009-07-22T13:05:18Z</dcterms:created>
  <dcterms:modified xsi:type="dcterms:W3CDTF">2019-05-14T05:27:44Z</dcterms:modified>
</cp:coreProperties>
</file>